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11877-30B6-440E-BAE7-061D525E56F3}" type="datetimeFigureOut">
              <a:rPr lang="ru-RU" smtClean="0"/>
              <a:t>19.06.2013</a:t>
            </a:fld>
            <a:endParaRPr lang="ru-RU"/>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9C5F4-14E1-4C71-BC90-AFCB707FDDE9}" type="slidenum">
              <a:rPr lang="ru-RU" smtClean="0"/>
              <a:t>‹№›</a:t>
            </a:fld>
            <a:endParaRPr lang="ru-RU"/>
          </a:p>
        </p:txBody>
      </p:sp>
    </p:spTree>
    <p:extLst>
      <p:ext uri="{BB962C8B-B14F-4D97-AF65-F5344CB8AC3E}">
        <p14:creationId xmlns:p14="http://schemas.microsoft.com/office/powerpoint/2010/main" val="3828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2</a:t>
            </a:fld>
            <a:endParaRPr lang="uk-UA"/>
          </a:p>
        </p:txBody>
      </p:sp>
    </p:spTree>
    <p:extLst>
      <p:ext uri="{BB962C8B-B14F-4D97-AF65-F5344CB8AC3E}">
        <p14:creationId xmlns:p14="http://schemas.microsoft.com/office/powerpoint/2010/main" val="289189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11</a:t>
            </a:fld>
            <a:endParaRPr lang="uk-UA"/>
          </a:p>
        </p:txBody>
      </p:sp>
    </p:spTree>
    <p:extLst>
      <p:ext uri="{BB962C8B-B14F-4D97-AF65-F5344CB8AC3E}">
        <p14:creationId xmlns:p14="http://schemas.microsoft.com/office/powerpoint/2010/main" val="422391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12</a:t>
            </a:fld>
            <a:endParaRPr lang="uk-UA"/>
          </a:p>
        </p:txBody>
      </p:sp>
    </p:spTree>
    <p:extLst>
      <p:ext uri="{BB962C8B-B14F-4D97-AF65-F5344CB8AC3E}">
        <p14:creationId xmlns:p14="http://schemas.microsoft.com/office/powerpoint/2010/main" val="32190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13</a:t>
            </a:fld>
            <a:endParaRPr lang="uk-UA"/>
          </a:p>
        </p:txBody>
      </p:sp>
    </p:spTree>
    <p:extLst>
      <p:ext uri="{BB962C8B-B14F-4D97-AF65-F5344CB8AC3E}">
        <p14:creationId xmlns:p14="http://schemas.microsoft.com/office/powerpoint/2010/main" val="427692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1E51461-554D-4EBD-906E-3F7177892678}" type="slidenum">
              <a:rPr lang="uk-UA" smtClean="0"/>
              <a:t>15</a:t>
            </a:fld>
            <a:endParaRPr lang="uk-UA"/>
          </a:p>
        </p:txBody>
      </p:sp>
    </p:spTree>
    <p:extLst>
      <p:ext uri="{BB962C8B-B14F-4D97-AF65-F5344CB8AC3E}">
        <p14:creationId xmlns:p14="http://schemas.microsoft.com/office/powerpoint/2010/main" val="1858283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22</a:t>
            </a:fld>
            <a:endParaRPr lang="uk-UA"/>
          </a:p>
        </p:txBody>
      </p:sp>
    </p:spTree>
    <p:extLst>
      <p:ext uri="{BB962C8B-B14F-4D97-AF65-F5344CB8AC3E}">
        <p14:creationId xmlns:p14="http://schemas.microsoft.com/office/powerpoint/2010/main" val="295956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25</a:t>
            </a:fld>
            <a:endParaRPr lang="uk-UA"/>
          </a:p>
        </p:txBody>
      </p:sp>
    </p:spTree>
    <p:extLst>
      <p:ext uri="{BB962C8B-B14F-4D97-AF65-F5344CB8AC3E}">
        <p14:creationId xmlns:p14="http://schemas.microsoft.com/office/powerpoint/2010/main" val="229858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26</a:t>
            </a:fld>
            <a:endParaRPr lang="uk-UA"/>
          </a:p>
        </p:txBody>
      </p:sp>
    </p:spTree>
    <p:extLst>
      <p:ext uri="{BB962C8B-B14F-4D97-AF65-F5344CB8AC3E}">
        <p14:creationId xmlns:p14="http://schemas.microsoft.com/office/powerpoint/2010/main" val="240599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Кращим способом досягнення цих цілей є:</a:t>
            </a:r>
          </a:p>
          <a:p>
            <a:r>
              <a:rPr lang="uk-UA" dirty="0" smtClean="0"/>
              <a:t>Інтеграція досліджень і навчання на всіх рівнях університету </a:t>
            </a:r>
            <a:r>
              <a:rPr lang="en-GB" dirty="0" smtClean="0"/>
              <a:t>education.</a:t>
            </a:r>
            <a:r>
              <a:rPr lang="uk-UA" dirty="0" smtClean="0"/>
              <a:t> </a:t>
            </a:r>
            <a:r>
              <a:rPr lang="en-GB" dirty="0" smtClean="0"/>
              <a:t>This </a:t>
            </a:r>
            <a:r>
              <a:rPr lang="uk-UA" dirty="0" smtClean="0"/>
              <a:t>те, що я називаю Гумбольдта ідея інтегрованого навчання.</a:t>
            </a:r>
            <a:endParaRPr lang="uk-UA" dirty="0"/>
          </a:p>
        </p:txBody>
      </p:sp>
      <p:sp>
        <p:nvSpPr>
          <p:cNvPr id="4" name="Місце для номера слайда 3"/>
          <p:cNvSpPr>
            <a:spLocks noGrp="1"/>
          </p:cNvSpPr>
          <p:nvPr>
            <p:ph type="sldNum" sz="quarter" idx="10"/>
          </p:nvPr>
        </p:nvSpPr>
        <p:spPr/>
        <p:txBody>
          <a:bodyPr/>
          <a:lstStyle/>
          <a:p>
            <a:fld id="{91E51461-554D-4EBD-906E-3F7177892678}" type="slidenum">
              <a:rPr lang="uk-UA" smtClean="0"/>
              <a:t>27</a:t>
            </a:fld>
            <a:endParaRPr lang="uk-UA"/>
          </a:p>
        </p:txBody>
      </p:sp>
    </p:spTree>
    <p:extLst>
      <p:ext uri="{BB962C8B-B14F-4D97-AF65-F5344CB8AC3E}">
        <p14:creationId xmlns:p14="http://schemas.microsoft.com/office/powerpoint/2010/main" val="2042756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 точки зору студентів, </a:t>
            </a:r>
            <a:r>
              <a:rPr lang="uk-UA" dirty="0" err="1" smtClean="0"/>
              <a:t>архітектур</a:t>
            </a:r>
            <a:r>
              <a:rPr lang="ru-RU" dirty="0" smtClean="0"/>
              <a:t>а</a:t>
            </a:r>
            <a:r>
              <a:rPr lang="uk-UA" dirty="0" smtClean="0"/>
              <a:t> </a:t>
            </a:r>
            <a:r>
              <a:rPr lang="uk-UA" dirty="0" err="1" smtClean="0"/>
              <a:t>Болонскього</a:t>
            </a:r>
            <a:r>
              <a:rPr lang="uk-UA" dirty="0" smtClean="0"/>
              <a:t> процесу не відповідає ідеї інтегрованого навчання.</a:t>
            </a:r>
          </a:p>
          <a:p>
            <a:endParaRPr lang="uk-UA" dirty="0"/>
          </a:p>
        </p:txBody>
      </p:sp>
      <p:sp>
        <p:nvSpPr>
          <p:cNvPr id="4" name="Місце для номера слайда 3"/>
          <p:cNvSpPr>
            <a:spLocks noGrp="1"/>
          </p:cNvSpPr>
          <p:nvPr>
            <p:ph type="sldNum" sz="quarter" idx="10"/>
          </p:nvPr>
        </p:nvSpPr>
        <p:spPr/>
        <p:txBody>
          <a:bodyPr/>
          <a:lstStyle/>
          <a:p>
            <a:fld id="{91E51461-554D-4EBD-906E-3F7177892678}" type="slidenum">
              <a:rPr lang="uk-UA" smtClean="0"/>
              <a:t>28</a:t>
            </a:fld>
            <a:endParaRPr lang="uk-UA"/>
          </a:p>
        </p:txBody>
      </p:sp>
    </p:spTree>
    <p:extLst>
      <p:ext uri="{BB962C8B-B14F-4D97-AF65-F5344CB8AC3E}">
        <p14:creationId xmlns:p14="http://schemas.microsoft.com/office/powerpoint/2010/main" val="141531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Це передбачає: З погляду професора, архітектури Болоньї не допоможе подолати ці недоліки, але знову приводить їх у виконання. Це означає, що здійснення Гумбольдта ідея інтегрованого навчання неможлива</a:t>
            </a:r>
          </a:p>
          <a:p>
            <a:endParaRPr lang="uk-UA" dirty="0"/>
          </a:p>
        </p:txBody>
      </p:sp>
      <p:sp>
        <p:nvSpPr>
          <p:cNvPr id="4" name="Місце для номера слайда 3"/>
          <p:cNvSpPr>
            <a:spLocks noGrp="1"/>
          </p:cNvSpPr>
          <p:nvPr>
            <p:ph type="sldNum" sz="quarter" idx="10"/>
          </p:nvPr>
        </p:nvSpPr>
        <p:spPr/>
        <p:txBody>
          <a:bodyPr/>
          <a:lstStyle/>
          <a:p>
            <a:fld id="{91E51461-554D-4EBD-906E-3F7177892678}" type="slidenum">
              <a:rPr lang="uk-UA" smtClean="0"/>
              <a:t>29</a:t>
            </a:fld>
            <a:endParaRPr lang="uk-UA"/>
          </a:p>
        </p:txBody>
      </p:sp>
    </p:spTree>
    <p:extLst>
      <p:ext uri="{BB962C8B-B14F-4D97-AF65-F5344CB8AC3E}">
        <p14:creationId xmlns:p14="http://schemas.microsoft.com/office/powerpoint/2010/main" val="189478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3</a:t>
            </a:fld>
            <a:endParaRPr lang="uk-UA"/>
          </a:p>
        </p:txBody>
      </p:sp>
    </p:spTree>
    <p:extLst>
      <p:ext uri="{BB962C8B-B14F-4D97-AF65-F5344CB8AC3E}">
        <p14:creationId xmlns:p14="http://schemas.microsoft.com/office/powerpoint/2010/main" val="49334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err="1" smtClean="0"/>
              <a:t>Магістри</a:t>
            </a:r>
            <a:r>
              <a:rPr lang="ru-RU" baseline="0" dirty="0" smtClean="0"/>
              <a:t> </a:t>
            </a:r>
            <a:r>
              <a:rPr lang="ru-RU" baseline="0" dirty="0" err="1" smtClean="0"/>
              <a:t>випускаються</a:t>
            </a:r>
            <a:r>
              <a:rPr lang="ru-RU" baseline="0" dirty="0" smtClean="0"/>
              <a:t> </a:t>
            </a:r>
            <a:r>
              <a:rPr lang="ru-RU" dirty="0" smtClean="0"/>
              <a:t>в </a:t>
            </a:r>
            <a:r>
              <a:rPr lang="ru-RU" dirty="0" err="1" smtClean="0"/>
              <a:t>середньому</a:t>
            </a:r>
            <a:r>
              <a:rPr lang="ru-RU" dirty="0" smtClean="0"/>
              <a:t> через три-</a:t>
            </a:r>
            <a:r>
              <a:rPr lang="ru-RU" dirty="0" err="1" smtClean="0"/>
              <a:t>чотири</a:t>
            </a:r>
            <a:r>
              <a:rPr lang="ru-RU" dirty="0" smtClean="0"/>
              <a:t> роки, а не через два роки</a:t>
            </a:r>
            <a:endParaRPr lang="uk-UA" dirty="0"/>
          </a:p>
        </p:txBody>
      </p:sp>
      <p:sp>
        <p:nvSpPr>
          <p:cNvPr id="4" name="Місце для номера слайда 3"/>
          <p:cNvSpPr>
            <a:spLocks noGrp="1"/>
          </p:cNvSpPr>
          <p:nvPr>
            <p:ph type="sldNum" sz="quarter" idx="10"/>
          </p:nvPr>
        </p:nvSpPr>
        <p:spPr/>
        <p:txBody>
          <a:bodyPr/>
          <a:lstStyle/>
          <a:p>
            <a:fld id="{91E51461-554D-4EBD-906E-3F7177892678}" type="slidenum">
              <a:rPr lang="uk-UA" smtClean="0"/>
              <a:t>30</a:t>
            </a:fld>
            <a:endParaRPr lang="uk-UA"/>
          </a:p>
        </p:txBody>
      </p:sp>
    </p:spTree>
    <p:extLst>
      <p:ext uri="{BB962C8B-B14F-4D97-AF65-F5344CB8AC3E}">
        <p14:creationId xmlns:p14="http://schemas.microsoft.com/office/powerpoint/2010/main" val="2572128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І студенти, і викладачі незадоволені Болонською системою. Університети по бюджетним обмеженням витрачають гроші неефективно та не мають грошей, щоб змінити ситуацію.</a:t>
            </a:r>
          </a:p>
          <a:p>
            <a:endParaRPr lang="uk-UA" dirty="0"/>
          </a:p>
        </p:txBody>
      </p:sp>
      <p:sp>
        <p:nvSpPr>
          <p:cNvPr id="4" name="Місце для номера слайда 3"/>
          <p:cNvSpPr>
            <a:spLocks noGrp="1"/>
          </p:cNvSpPr>
          <p:nvPr>
            <p:ph type="sldNum" sz="quarter" idx="10"/>
          </p:nvPr>
        </p:nvSpPr>
        <p:spPr/>
        <p:txBody>
          <a:bodyPr/>
          <a:lstStyle/>
          <a:p>
            <a:fld id="{91E51461-554D-4EBD-906E-3F7177892678}" type="slidenum">
              <a:rPr lang="uk-UA" smtClean="0"/>
              <a:t>31</a:t>
            </a:fld>
            <a:endParaRPr lang="uk-UA"/>
          </a:p>
        </p:txBody>
      </p:sp>
    </p:spTree>
    <p:extLst>
      <p:ext uri="{BB962C8B-B14F-4D97-AF65-F5344CB8AC3E}">
        <p14:creationId xmlns:p14="http://schemas.microsoft.com/office/powerpoint/2010/main" val="4103708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smtClean="0"/>
              <a:t>За </a:t>
            </a:r>
            <a:r>
              <a:rPr lang="ru-RU" dirty="0" err="1" smtClean="0"/>
              <a:t>допомогою</a:t>
            </a:r>
            <a:r>
              <a:rPr lang="ru-RU" dirty="0" smtClean="0"/>
              <a:t> </a:t>
            </a:r>
            <a:r>
              <a:rPr lang="ru-RU" dirty="0" err="1" smtClean="0"/>
              <a:t>студентів</a:t>
            </a:r>
            <a:r>
              <a:rPr lang="ru-RU" dirty="0" smtClean="0"/>
              <a:t>, </a:t>
            </a:r>
            <a:r>
              <a:rPr lang="ru-RU" dirty="0" err="1" smtClean="0"/>
              <a:t>освіта</a:t>
            </a:r>
            <a:r>
              <a:rPr lang="ru-RU" dirty="0" smtClean="0"/>
              <a:t> на </a:t>
            </a:r>
            <a:r>
              <a:rPr lang="ru-RU" dirty="0" err="1" smtClean="0"/>
              <a:t>університетському</a:t>
            </a:r>
            <a:r>
              <a:rPr lang="ru-RU" dirty="0" smtClean="0"/>
              <a:t> </a:t>
            </a:r>
            <a:r>
              <a:rPr lang="ru-RU" dirty="0" err="1" smtClean="0"/>
              <a:t>рівні</a:t>
            </a:r>
            <a:r>
              <a:rPr lang="ru-RU" dirty="0" smtClean="0"/>
              <a:t> </a:t>
            </a:r>
            <a:r>
              <a:rPr lang="ru-RU" dirty="0" err="1" smtClean="0"/>
              <a:t>може</a:t>
            </a:r>
            <a:r>
              <a:rPr lang="ru-RU" dirty="0" smtClean="0"/>
              <a:t> стати </a:t>
            </a:r>
            <a:r>
              <a:rPr lang="ru-RU" dirty="0" err="1" smtClean="0"/>
              <a:t>більш</a:t>
            </a:r>
            <a:r>
              <a:rPr lang="ru-RU" dirty="0" smtClean="0"/>
              <a:t> </a:t>
            </a:r>
            <a:r>
              <a:rPr lang="ru-RU" dirty="0" err="1" smtClean="0"/>
              <a:t>індивідуалізованою</a:t>
            </a:r>
            <a:r>
              <a:rPr lang="ru-RU" dirty="0" smtClean="0"/>
              <a:t>!</a:t>
            </a:r>
            <a:endParaRPr lang="uk-UA" dirty="0"/>
          </a:p>
        </p:txBody>
      </p:sp>
      <p:sp>
        <p:nvSpPr>
          <p:cNvPr id="4" name="Місце для номера слайда 3"/>
          <p:cNvSpPr>
            <a:spLocks noGrp="1"/>
          </p:cNvSpPr>
          <p:nvPr>
            <p:ph type="sldNum" sz="quarter" idx="10"/>
          </p:nvPr>
        </p:nvSpPr>
        <p:spPr/>
        <p:txBody>
          <a:bodyPr/>
          <a:lstStyle/>
          <a:p>
            <a:fld id="{91E51461-554D-4EBD-906E-3F7177892678}" type="slidenum">
              <a:rPr lang="uk-UA" smtClean="0"/>
              <a:t>32</a:t>
            </a:fld>
            <a:endParaRPr lang="uk-UA"/>
          </a:p>
        </p:txBody>
      </p:sp>
    </p:spTree>
    <p:extLst>
      <p:ext uri="{BB962C8B-B14F-4D97-AF65-F5344CB8AC3E}">
        <p14:creationId xmlns:p14="http://schemas.microsoft.com/office/powerpoint/2010/main" val="4212510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33</a:t>
            </a:fld>
            <a:endParaRPr lang="uk-UA"/>
          </a:p>
        </p:txBody>
      </p:sp>
    </p:spTree>
    <p:extLst>
      <p:ext uri="{BB962C8B-B14F-4D97-AF65-F5344CB8AC3E}">
        <p14:creationId xmlns:p14="http://schemas.microsoft.com/office/powerpoint/2010/main" val="517959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34</a:t>
            </a:fld>
            <a:endParaRPr lang="uk-UA"/>
          </a:p>
        </p:txBody>
      </p:sp>
    </p:spTree>
    <p:extLst>
      <p:ext uri="{BB962C8B-B14F-4D97-AF65-F5344CB8AC3E}">
        <p14:creationId xmlns:p14="http://schemas.microsoft.com/office/powerpoint/2010/main" val="3677458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35</a:t>
            </a:fld>
            <a:endParaRPr lang="uk-UA"/>
          </a:p>
        </p:txBody>
      </p:sp>
    </p:spTree>
    <p:extLst>
      <p:ext uri="{BB962C8B-B14F-4D97-AF65-F5344CB8AC3E}">
        <p14:creationId xmlns:p14="http://schemas.microsoft.com/office/powerpoint/2010/main" val="3695151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dirty="0" smtClean="0">
                <a:latin typeface="Verdana" pitchFamily="34" charset="0"/>
              </a:rPr>
              <a:t>Research should be </a:t>
            </a:r>
            <a:r>
              <a:rPr lang="en-US" sz="1600" b="1" dirty="0" smtClean="0">
                <a:latin typeface="Verdana" pitchFamily="34" charset="0"/>
              </a:rPr>
              <a:t>curiosity-driven</a:t>
            </a:r>
            <a:endParaRPr lang="uk-UA" dirty="0"/>
          </a:p>
        </p:txBody>
      </p:sp>
      <p:sp>
        <p:nvSpPr>
          <p:cNvPr id="4" name="Місце для номера слайда 3"/>
          <p:cNvSpPr>
            <a:spLocks noGrp="1"/>
          </p:cNvSpPr>
          <p:nvPr>
            <p:ph type="sldNum" sz="quarter" idx="10"/>
          </p:nvPr>
        </p:nvSpPr>
        <p:spPr/>
        <p:txBody>
          <a:bodyPr/>
          <a:lstStyle/>
          <a:p>
            <a:fld id="{91E51461-554D-4EBD-906E-3F7177892678}" type="slidenum">
              <a:rPr lang="uk-UA" smtClean="0"/>
              <a:t>36</a:t>
            </a:fld>
            <a:endParaRPr lang="uk-UA"/>
          </a:p>
        </p:txBody>
      </p:sp>
    </p:spTree>
    <p:extLst>
      <p:ext uri="{BB962C8B-B14F-4D97-AF65-F5344CB8AC3E}">
        <p14:creationId xmlns:p14="http://schemas.microsoft.com/office/powerpoint/2010/main" val="502434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37</a:t>
            </a:fld>
            <a:endParaRPr lang="uk-UA"/>
          </a:p>
        </p:txBody>
      </p:sp>
    </p:spTree>
    <p:extLst>
      <p:ext uri="{BB962C8B-B14F-4D97-AF65-F5344CB8AC3E}">
        <p14:creationId xmlns:p14="http://schemas.microsoft.com/office/powerpoint/2010/main" val="4270071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38</a:t>
            </a:fld>
            <a:endParaRPr lang="uk-UA"/>
          </a:p>
        </p:txBody>
      </p:sp>
    </p:spTree>
    <p:extLst>
      <p:ext uri="{BB962C8B-B14F-4D97-AF65-F5344CB8AC3E}">
        <p14:creationId xmlns:p14="http://schemas.microsoft.com/office/powerpoint/2010/main" val="236431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4</a:t>
            </a:fld>
            <a:endParaRPr lang="uk-UA"/>
          </a:p>
        </p:txBody>
      </p:sp>
    </p:spTree>
    <p:extLst>
      <p:ext uri="{BB962C8B-B14F-4D97-AF65-F5344CB8AC3E}">
        <p14:creationId xmlns:p14="http://schemas.microsoft.com/office/powerpoint/2010/main" val="176347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5</a:t>
            </a:fld>
            <a:endParaRPr lang="uk-UA"/>
          </a:p>
        </p:txBody>
      </p:sp>
    </p:spTree>
    <p:extLst>
      <p:ext uri="{BB962C8B-B14F-4D97-AF65-F5344CB8AC3E}">
        <p14:creationId xmlns:p14="http://schemas.microsoft.com/office/powerpoint/2010/main" val="300551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6</a:t>
            </a:fld>
            <a:endParaRPr lang="uk-UA"/>
          </a:p>
        </p:txBody>
      </p:sp>
    </p:spTree>
    <p:extLst>
      <p:ext uri="{BB962C8B-B14F-4D97-AF65-F5344CB8AC3E}">
        <p14:creationId xmlns:p14="http://schemas.microsoft.com/office/powerpoint/2010/main" val="324388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7</a:t>
            </a:fld>
            <a:endParaRPr lang="uk-UA"/>
          </a:p>
        </p:txBody>
      </p:sp>
    </p:spTree>
    <p:extLst>
      <p:ext uri="{BB962C8B-B14F-4D97-AF65-F5344CB8AC3E}">
        <p14:creationId xmlns:p14="http://schemas.microsoft.com/office/powerpoint/2010/main" val="127089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8</a:t>
            </a:fld>
            <a:endParaRPr lang="uk-UA"/>
          </a:p>
        </p:txBody>
      </p:sp>
    </p:spTree>
    <p:extLst>
      <p:ext uri="{BB962C8B-B14F-4D97-AF65-F5344CB8AC3E}">
        <p14:creationId xmlns:p14="http://schemas.microsoft.com/office/powerpoint/2010/main" val="192855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9</a:t>
            </a:fld>
            <a:endParaRPr lang="uk-UA"/>
          </a:p>
        </p:txBody>
      </p:sp>
    </p:spTree>
    <p:extLst>
      <p:ext uri="{BB962C8B-B14F-4D97-AF65-F5344CB8AC3E}">
        <p14:creationId xmlns:p14="http://schemas.microsoft.com/office/powerpoint/2010/main" val="392543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1E51461-554D-4EBD-906E-3F7177892678}" type="slidenum">
              <a:rPr lang="uk-UA" smtClean="0"/>
              <a:t>10</a:t>
            </a:fld>
            <a:endParaRPr lang="uk-UA"/>
          </a:p>
        </p:txBody>
      </p:sp>
    </p:spTree>
    <p:extLst>
      <p:ext uri="{BB962C8B-B14F-4D97-AF65-F5344CB8AC3E}">
        <p14:creationId xmlns:p14="http://schemas.microsoft.com/office/powerpoint/2010/main" val="185480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EF60F5E4-7B91-4128-8945-F9C1AC1989F2}" type="datetimeFigureOut">
              <a:rPr lang="ru-RU" smtClean="0"/>
              <a:t>19.06.2013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1F04BA-3142-42B8-BFF9-5CF65155795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EF60F5E4-7B91-4128-8945-F9C1AC1989F2}" type="datetimeFigureOut">
              <a:rPr lang="ru-RU" smtClean="0"/>
              <a:t>19.06.2013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1F04BA-3142-42B8-BFF9-5CF65155795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60F5E4-7B91-4128-8945-F9C1AC1989F2}" type="datetimeFigureOut">
              <a:rPr lang="ru-RU" smtClean="0"/>
              <a:t>19.06.2013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1F04BA-3142-42B8-BFF9-5CF65155795C}"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EF60F5E4-7B91-4128-8945-F9C1AC1989F2}" type="datetimeFigureOut">
              <a:rPr lang="ru-RU" smtClean="0"/>
              <a:t>19.06.2013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1F04BA-3142-42B8-BFF9-5CF65155795C}" type="slidenum">
              <a:rPr lang="ru-RU" smtClean="0"/>
              <a:t>‹№›</a:t>
            </a:fld>
            <a:endParaRPr lang="ru-RU"/>
          </a:p>
        </p:txBody>
      </p:sp>
      <p:sp>
        <p:nvSpPr>
          <p:cNvPr id="7" name="Title 6"/>
          <p:cNvSpPr>
            <a:spLocks noGrp="1"/>
          </p:cNvSpPr>
          <p:nvPr>
            <p:ph type="title"/>
          </p:nvPr>
        </p:nvSpPr>
        <p:spPr/>
        <p:txBody>
          <a:bodyPr/>
          <a:lstStyle/>
          <a:p>
            <a:r>
              <a:rPr lang="uk-UA" smtClean="0"/>
              <a:t>Зразок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EF60F5E4-7B91-4128-8945-F9C1AC1989F2}" type="datetimeFigureOut">
              <a:rPr lang="ru-RU" smtClean="0"/>
              <a:t>19.06.2013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1F04BA-3142-42B8-BFF9-5CF65155795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5" name="Date Placeholder 4"/>
          <p:cNvSpPr>
            <a:spLocks noGrp="1"/>
          </p:cNvSpPr>
          <p:nvPr>
            <p:ph type="dt" sz="half" idx="10"/>
          </p:nvPr>
        </p:nvSpPr>
        <p:spPr/>
        <p:txBody>
          <a:bodyPr/>
          <a:lstStyle/>
          <a:p>
            <a:fld id="{EF60F5E4-7B91-4128-8945-F9C1AC1989F2}" type="datetimeFigureOut">
              <a:rPr lang="ru-RU" smtClean="0"/>
              <a:t>19.06.2013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1F04BA-3142-42B8-BFF9-5CF65155795C}"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EF60F5E4-7B91-4128-8945-F9C1AC1989F2}" type="datetimeFigureOut">
              <a:rPr lang="ru-RU" smtClean="0"/>
              <a:t>19.06.2013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1F04BA-3142-42B8-BFF9-5CF65155795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EF60F5E4-7B91-4128-8945-F9C1AC1989F2}" type="datetimeFigureOut">
              <a:rPr lang="ru-RU" smtClean="0"/>
              <a:t>19.06.2013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1F04BA-3142-42B8-BFF9-5CF65155795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F60F5E4-7B91-4128-8945-F9C1AC1989F2}" type="datetimeFigureOut">
              <a:rPr lang="ru-RU" smtClean="0"/>
              <a:t>19.06.2013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1F04BA-3142-42B8-BFF9-5CF65155795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F60F5E4-7B91-4128-8945-F9C1AC1989F2}" type="datetimeFigureOut">
              <a:rPr lang="ru-RU" smtClean="0"/>
              <a:t>19.06.2013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1F04BA-3142-42B8-BFF9-5CF65155795C}"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uk-UA" smtClean="0"/>
              <a:t>Зразок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uk-UA" smtClean="0"/>
              <a:t>Зразок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EF60F5E4-7B91-4128-8945-F9C1AC1989F2}" type="datetimeFigureOut">
              <a:rPr lang="ru-RU" smtClean="0"/>
              <a:t>19.06.2013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1F04BA-3142-42B8-BFF9-5CF65155795C}"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F60F5E4-7B91-4128-8945-F9C1AC1989F2}" type="datetimeFigureOut">
              <a:rPr lang="ru-RU" smtClean="0"/>
              <a:t>19.06.2013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91F04BA-3142-42B8-BFF9-5CF65155795C}"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lvl="0"/>
            <a:r>
              <a:rPr lang="uk-UA" b="1" dirty="0">
                <a:solidFill>
                  <a:srgbClr val="FFFF00"/>
                </a:solidFill>
              </a:rPr>
              <a:t>Інформаційний пакет ВНЗ. Розвиток навчальних програм: зв’язок досліджень і </a:t>
            </a:r>
            <a:r>
              <a:rPr lang="uk-UA" b="1" dirty="0" smtClean="0">
                <a:solidFill>
                  <a:srgbClr val="FFFF00"/>
                </a:solidFill>
              </a:rPr>
              <a:t>навчання</a:t>
            </a:r>
            <a:endParaRPr lang="ru-RU" dirty="0">
              <a:solidFill>
                <a:srgbClr val="FFFF00"/>
              </a:solidFill>
            </a:endParaRPr>
          </a:p>
        </p:txBody>
      </p:sp>
      <p:sp>
        <p:nvSpPr>
          <p:cNvPr id="3" name="Підзаголовок 2"/>
          <p:cNvSpPr>
            <a:spLocks noGrp="1"/>
          </p:cNvSpPr>
          <p:nvPr>
            <p:ph type="subTitle" idx="1"/>
          </p:nvPr>
        </p:nvSpPr>
        <p:spPr>
          <a:xfrm>
            <a:off x="5004048" y="5373216"/>
            <a:ext cx="3744416" cy="504056"/>
          </a:xfrm>
        </p:spPr>
        <p:txBody>
          <a:bodyPr>
            <a:noAutofit/>
          </a:bodyPr>
          <a:lstStyle/>
          <a:p>
            <a:r>
              <a:rPr lang="uk-UA" sz="2800" dirty="0" err="1">
                <a:solidFill>
                  <a:srgbClr val="002060"/>
                </a:solidFill>
                <a:latin typeface="Arial Black" pitchFamily="34" charset="0"/>
              </a:rPr>
              <a:t>Ставицький</a:t>
            </a:r>
            <a:r>
              <a:rPr lang="uk-UA" sz="2800" dirty="0">
                <a:solidFill>
                  <a:srgbClr val="002060"/>
                </a:solidFill>
                <a:latin typeface="Arial Black" pitchFamily="34" charset="0"/>
              </a:rPr>
              <a:t> </a:t>
            </a:r>
            <a:r>
              <a:rPr lang="uk-UA" sz="2800" dirty="0" smtClean="0">
                <a:solidFill>
                  <a:srgbClr val="002060"/>
                </a:solidFill>
                <a:latin typeface="Arial Black" pitchFamily="34" charset="0"/>
              </a:rPr>
              <a:t>А.В</a:t>
            </a:r>
            <a:r>
              <a:rPr lang="en-US" sz="2800" dirty="0" smtClean="0">
                <a:solidFill>
                  <a:srgbClr val="002060"/>
                </a:solidFill>
                <a:latin typeface="Arial Black" pitchFamily="34" charset="0"/>
              </a:rPr>
              <a:t>.</a:t>
            </a:r>
            <a:endParaRPr lang="uk-UA" sz="2800" dirty="0">
              <a:solidFill>
                <a:srgbClr val="002060"/>
              </a:solidFill>
              <a:latin typeface="Arial Black" pitchFamily="34" charset="0"/>
            </a:endParaRPr>
          </a:p>
          <a:p>
            <a:endParaRPr lang="ru-RU" sz="2800" dirty="0"/>
          </a:p>
        </p:txBody>
      </p:sp>
    </p:spTree>
    <p:extLst>
      <p:ext uri="{BB962C8B-B14F-4D97-AF65-F5344CB8AC3E}">
        <p14:creationId xmlns:p14="http://schemas.microsoft.com/office/powerpoint/2010/main" val="241597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txBox="1">
            <a:spLocks noGrp="1"/>
          </p:cNvSpPr>
          <p:nvPr>
            <p:ph idx="1"/>
          </p:nvPr>
        </p:nvSpPr>
        <p:spPr>
          <a:xfrm>
            <a:off x="2321015" y="2420888"/>
            <a:ext cx="6696338" cy="4216539"/>
          </a:xfrm>
          <a:prstGeom prst="rect">
            <a:avLst/>
          </a:prstGeom>
          <a:noFill/>
        </p:spPr>
        <p:txBody>
          <a:bodyPr wrap="square" rtlCol="0">
            <a:spAutoFit/>
          </a:bodyPr>
          <a:lstStyle/>
          <a:p>
            <a:pPr marL="285750" indent="-285750">
              <a:buFont typeface="Times New Roman" pitchFamily="18" charset="0"/>
              <a:buChar char="*"/>
            </a:pPr>
            <a:r>
              <a:rPr lang="uk-UA" sz="2000" dirty="0">
                <a:solidFill>
                  <a:schemeClr val="tx2"/>
                </a:solidFill>
                <a:latin typeface="Times New Roman" pitchFamily="18" charset="0"/>
                <a:cs typeface="Times New Roman" pitchFamily="18" charset="0"/>
              </a:rPr>
              <a:t>Важливою складовою сайту має бути пошук навчальних дисциплін за різноманітними реквізитами: шифром дисципліни, факультетами/інститутами/підрозділами, кафедрами, викладачами, назвами дисциплін. У результаті пошуку має видаватися список дисциплін/підрозділів, що задовольняють умові користувача. При виборі конкретної дисципліни має видаватися сторінка з даними з бази даних</a:t>
            </a:r>
            <a:r>
              <a:rPr lang="uk-UA" sz="2000" dirty="0" smtClean="0">
                <a:solidFill>
                  <a:schemeClr val="tx2"/>
                </a:solidFill>
                <a:latin typeface="Times New Roman" pitchFamily="18" charset="0"/>
                <a:cs typeface="Times New Roman" pitchFamily="18" charset="0"/>
              </a:rPr>
              <a:t>.</a:t>
            </a:r>
          </a:p>
          <a:p>
            <a:pPr marL="285750" indent="-285750">
              <a:buFont typeface="Times New Roman" pitchFamily="18" charset="0"/>
              <a:buChar char="*"/>
            </a:pPr>
            <a:endParaRPr lang="uk-UA" sz="2000" dirty="0">
              <a:solidFill>
                <a:schemeClr val="tx2"/>
              </a:solidFill>
              <a:latin typeface="Times New Roman" pitchFamily="18" charset="0"/>
              <a:cs typeface="Times New Roman" pitchFamily="18" charset="0"/>
            </a:endParaRPr>
          </a:p>
          <a:p>
            <a:pPr marL="285750" indent="-285750">
              <a:buFont typeface="Times New Roman" pitchFamily="18" charset="0"/>
              <a:buChar char="*"/>
            </a:pPr>
            <a:r>
              <a:rPr lang="uk-UA" sz="2000" dirty="0">
                <a:solidFill>
                  <a:schemeClr val="tx2"/>
                </a:solidFill>
                <a:latin typeface="Times New Roman" pitchFamily="18" charset="0"/>
                <a:cs typeface="Times New Roman" pitchFamily="18" charset="0"/>
              </a:rPr>
              <a:t>У системі передбачена можливість завантаження графічних файлів для поля «Діаграми структури програми навчання в кредитах ECTS» з можливістю їх негайного перегляду.</a:t>
            </a:r>
          </a:p>
        </p:txBody>
      </p:sp>
      <p:sp>
        <p:nvSpPr>
          <p:cNvPr id="3" name="Заголовок 2"/>
          <p:cNvSpPr>
            <a:spLocks noGrp="1"/>
          </p:cNvSpPr>
          <p:nvPr>
            <p:ph type="title"/>
          </p:nvPr>
        </p:nvSpPr>
        <p:spPr/>
        <p:txBody>
          <a:bodyPr>
            <a:noAutofit/>
          </a:bodyPr>
          <a:lstStyle/>
          <a:p>
            <a:r>
              <a:rPr lang="uk-UA" sz="2800" b="1" dirty="0">
                <a:solidFill>
                  <a:srgbClr val="FFFF00"/>
                </a:solidFill>
                <a:latin typeface="Arial Black" pitchFamily="34" charset="0"/>
              </a:rPr>
              <a:t>Розробка інформаційного пакету у Київському національному університеті імені Тараса </a:t>
            </a:r>
            <a:r>
              <a:rPr lang="uk-UA" sz="2800" b="1" dirty="0" smtClean="0">
                <a:solidFill>
                  <a:srgbClr val="FFFF00"/>
                </a:solidFill>
                <a:latin typeface="Arial Black" pitchFamily="34" charset="0"/>
              </a:rPr>
              <a:t>Шевченка-2</a:t>
            </a:r>
            <a:endParaRPr lang="uk-UA" sz="28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56993"/>
            <a:ext cx="1872208" cy="1947644"/>
          </a:xfrm>
          <a:prstGeom prst="rect">
            <a:avLst/>
          </a:prstGeom>
        </p:spPr>
      </p:pic>
    </p:spTree>
    <p:extLst>
      <p:ext uri="{BB962C8B-B14F-4D97-AF65-F5344CB8AC3E}">
        <p14:creationId xmlns:p14="http://schemas.microsoft.com/office/powerpoint/2010/main" val="1320843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2492897"/>
            <a:ext cx="7884864" cy="2808312"/>
          </a:xfrm>
        </p:spPr>
        <p:txBody>
          <a:bodyPr>
            <a:normAutofit/>
          </a:bodyPr>
          <a:lstStyle/>
          <a:p>
            <a:pPr lvl="0"/>
            <a:r>
              <a:rPr lang="uk-UA" dirty="0" smtClean="0">
                <a:latin typeface="Times New Roman" pitchFamily="18" charset="0"/>
                <a:cs typeface="Times New Roman" pitchFamily="18" charset="0"/>
              </a:rPr>
              <a:t>уніфікація </a:t>
            </a:r>
            <a:r>
              <a:rPr lang="uk-UA" dirty="0">
                <a:latin typeface="Times New Roman" pitchFamily="18" charset="0"/>
                <a:cs typeface="Times New Roman" pitchFamily="18" charset="0"/>
              </a:rPr>
              <a:t>та впорядкування бази даних дисциплін, що вивчаються </a:t>
            </a:r>
            <a:r>
              <a:rPr lang="uk-UA" dirty="0" smtClean="0">
                <a:latin typeface="Times New Roman" pitchFamily="18" charset="0"/>
                <a:cs typeface="Times New Roman" pitchFamily="18" charset="0"/>
              </a:rPr>
              <a:t>в університеті;</a:t>
            </a:r>
            <a:endParaRPr lang="uk-UA" dirty="0">
              <a:latin typeface="Times New Roman" pitchFamily="18" charset="0"/>
              <a:cs typeface="Times New Roman" pitchFamily="18" charset="0"/>
            </a:endParaRPr>
          </a:p>
          <a:p>
            <a:pPr lvl="0"/>
            <a:r>
              <a:rPr lang="uk-UA" dirty="0">
                <a:latin typeface="Times New Roman" pitchFamily="18" charset="0"/>
                <a:cs typeface="Times New Roman" pitchFamily="18" charset="0"/>
              </a:rPr>
              <a:t>впровадження єдиної системи підготовки додатків до дипломів європейського зразка;</a:t>
            </a:r>
          </a:p>
          <a:p>
            <a:pPr lvl="0"/>
            <a:r>
              <a:rPr lang="uk-UA" dirty="0">
                <a:latin typeface="Times New Roman" pitchFamily="18" charset="0"/>
                <a:cs typeface="Times New Roman" pitchFamily="18" charset="0"/>
              </a:rPr>
              <a:t>здійснення однозначного пошуку та відбору навчальних дисциплін.</a:t>
            </a:r>
          </a:p>
          <a:p>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uk-UA" sz="3300" b="1" dirty="0">
                <a:solidFill>
                  <a:srgbClr val="FFFF00"/>
                </a:solidFill>
                <a:latin typeface="Arial Black" pitchFamily="34" charset="0"/>
              </a:rPr>
              <a:t>«Положення про </a:t>
            </a:r>
            <a:r>
              <a:rPr lang="en-US" sz="3300" b="1" dirty="0" smtClean="0">
                <a:solidFill>
                  <a:srgbClr val="FFFF00"/>
                </a:solidFill>
                <a:latin typeface="Arial Black" pitchFamily="34" charset="0"/>
              </a:rPr>
              <a:t/>
            </a:r>
            <a:br>
              <a:rPr lang="en-US" sz="3300" b="1" dirty="0" smtClean="0">
                <a:solidFill>
                  <a:srgbClr val="FFFF00"/>
                </a:solidFill>
                <a:latin typeface="Arial Black" pitchFamily="34" charset="0"/>
              </a:rPr>
            </a:br>
            <a:r>
              <a:rPr lang="uk-UA" sz="3300" b="1" dirty="0" smtClean="0">
                <a:solidFill>
                  <a:srgbClr val="FFFF00"/>
                </a:solidFill>
                <a:latin typeface="Arial Black" pitchFamily="34" charset="0"/>
              </a:rPr>
              <a:t>шифр </a:t>
            </a:r>
            <a:r>
              <a:rPr lang="uk-UA" sz="3300" b="1" dirty="0">
                <a:solidFill>
                  <a:srgbClr val="FFFF00"/>
                </a:solidFill>
                <a:latin typeface="Arial Black" pitchFamily="34" charset="0"/>
              </a:rPr>
              <a:t>дисципліни»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874756"/>
            <a:ext cx="2304256" cy="1983244"/>
          </a:xfrm>
          <a:prstGeom prst="rect">
            <a:avLst/>
          </a:prstGeom>
        </p:spPr>
      </p:pic>
    </p:spTree>
    <p:extLst>
      <p:ext uri="{BB962C8B-B14F-4D97-AF65-F5344CB8AC3E}">
        <p14:creationId xmlns:p14="http://schemas.microsoft.com/office/powerpoint/2010/main" val="1483335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p14="http://schemas.microsoft.com/office/powerpoint/2010/main" val="1650623148"/>
              </p:ext>
            </p:extLst>
          </p:nvPr>
        </p:nvGraphicFramePr>
        <p:xfrm>
          <a:off x="251519" y="848193"/>
          <a:ext cx="8640963" cy="5830393"/>
        </p:xfrm>
        <a:graphic>
          <a:graphicData uri="http://schemas.openxmlformats.org/drawingml/2006/table">
            <a:tbl>
              <a:tblPr firstRow="1" firstCol="1" bandRow="1">
                <a:tableStyleId>{5C22544A-7EE6-4342-B048-85BDC9FD1C3A}</a:tableStyleId>
              </a:tblPr>
              <a:tblGrid>
                <a:gridCol w="1586311"/>
                <a:gridCol w="5345576"/>
                <a:gridCol w="1709076"/>
              </a:tblGrid>
              <a:tr h="1152128">
                <a:tc>
                  <a:txBody>
                    <a:bodyPr/>
                    <a:lstStyle/>
                    <a:p>
                      <a:pPr algn="ctr">
                        <a:lnSpc>
                          <a:spcPct val="150000"/>
                        </a:lnSpc>
                        <a:spcAft>
                          <a:spcPts val="0"/>
                        </a:spcAft>
                      </a:pPr>
                      <a:r>
                        <a:rPr lang="uk-UA" sz="1800" dirty="0">
                          <a:solidFill>
                            <a:schemeClr val="tx1"/>
                          </a:solidFill>
                          <a:effectLst/>
                          <a:latin typeface="Times New Roman" pitchFamily="18" charset="0"/>
                          <a:cs typeface="Times New Roman" pitchFamily="18" charset="0"/>
                        </a:rPr>
                        <a:t>Номер символу у шифрі</a:t>
                      </a:r>
                      <a:endParaRPr lang="uk-UA" sz="1800" dirty="0">
                        <a:solidFill>
                          <a:schemeClr val="tx1"/>
                        </a:solidFill>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800" dirty="0">
                          <a:solidFill>
                            <a:schemeClr val="tx1"/>
                          </a:solidFill>
                          <a:effectLst/>
                          <a:latin typeface="Times New Roman" pitchFamily="18" charset="0"/>
                          <a:cs typeface="Times New Roman" pitchFamily="18" charset="0"/>
                        </a:rPr>
                        <a:t>Опис значення</a:t>
                      </a:r>
                      <a:endParaRPr lang="uk-UA" sz="1800" dirty="0">
                        <a:solidFill>
                          <a:schemeClr val="tx1"/>
                        </a:solidFill>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800" dirty="0">
                          <a:solidFill>
                            <a:schemeClr val="tx1"/>
                          </a:solidFill>
                          <a:effectLst/>
                          <a:latin typeface="Times New Roman" pitchFamily="18" charset="0"/>
                          <a:cs typeface="Times New Roman" pitchFamily="18" charset="0"/>
                        </a:rPr>
                        <a:t>Можливі значення</a:t>
                      </a:r>
                      <a:endParaRPr lang="uk-UA" sz="1800" dirty="0">
                        <a:solidFill>
                          <a:schemeClr val="tx1"/>
                        </a:solidFill>
                        <a:effectLst/>
                        <a:latin typeface="Times New Roman" pitchFamily="18" charset="0"/>
                        <a:ea typeface="Calibri"/>
                        <a:cs typeface="Times New Roman" pitchFamily="18" charset="0"/>
                      </a:endParaRPr>
                    </a:p>
                  </a:txBody>
                  <a:tcPr marL="40410" marR="40410" marT="0" marB="0" anchor="ctr"/>
                </a:tc>
              </a:tr>
              <a:tr h="768086">
                <a:tc>
                  <a:txBody>
                    <a:bodyPr/>
                    <a:lstStyle/>
                    <a:p>
                      <a:pPr algn="ctr">
                        <a:lnSpc>
                          <a:spcPct val="150000"/>
                        </a:lnSpc>
                        <a:spcAft>
                          <a:spcPts val="0"/>
                        </a:spcAft>
                      </a:pPr>
                      <a:r>
                        <a:rPr lang="uk-UA" sz="2000" dirty="0">
                          <a:solidFill>
                            <a:schemeClr val="tx1"/>
                          </a:solidFill>
                          <a:effectLst/>
                          <a:latin typeface="Times New Roman" pitchFamily="18" charset="0"/>
                          <a:cs typeface="Times New Roman" pitchFamily="18" charset="0"/>
                        </a:rPr>
                        <a:t>1</a:t>
                      </a:r>
                      <a:endParaRPr lang="uk-UA" sz="2000" dirty="0">
                        <a:solidFill>
                          <a:schemeClr val="tx1"/>
                        </a:solidFill>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spc="-30" dirty="0">
                          <a:effectLst/>
                          <a:latin typeface="Times New Roman" pitchFamily="18" charset="0"/>
                          <a:cs typeface="Times New Roman" pitchFamily="18" charset="0"/>
                        </a:rPr>
                        <a:t>Містить закодований номер структурного підрозділу, в якому викладалася дисципліна.</a:t>
                      </a:r>
                      <a:endParaRPr lang="uk-UA" sz="1600" dirty="0">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a:effectLst/>
                          <a:latin typeface="Times New Roman" pitchFamily="18" charset="0"/>
                          <a:cs typeface="Times New Roman" pitchFamily="18" charset="0"/>
                        </a:rPr>
                        <a:t>A–Z </a:t>
                      </a:r>
                      <a:endParaRPr lang="uk-UA" sz="1600">
                        <a:effectLst/>
                        <a:latin typeface="Times New Roman" pitchFamily="18" charset="0"/>
                        <a:ea typeface="Calibri"/>
                        <a:cs typeface="Times New Roman" pitchFamily="18" charset="0"/>
                      </a:endParaRPr>
                    </a:p>
                  </a:txBody>
                  <a:tcPr marL="40410" marR="40410" marT="0" marB="0" anchor="ctr"/>
                </a:tc>
              </a:tr>
              <a:tr h="768086">
                <a:tc>
                  <a:txBody>
                    <a:bodyPr/>
                    <a:lstStyle/>
                    <a:p>
                      <a:pPr algn="ctr">
                        <a:lnSpc>
                          <a:spcPct val="150000"/>
                        </a:lnSpc>
                        <a:spcAft>
                          <a:spcPts val="0"/>
                        </a:spcAft>
                      </a:pPr>
                      <a:r>
                        <a:rPr lang="uk-UA" sz="2000" dirty="0">
                          <a:solidFill>
                            <a:schemeClr val="tx1"/>
                          </a:solidFill>
                          <a:effectLst/>
                          <a:latin typeface="Times New Roman" pitchFamily="18" charset="0"/>
                          <a:cs typeface="Times New Roman" pitchFamily="18" charset="0"/>
                        </a:rPr>
                        <a:t>2</a:t>
                      </a:r>
                      <a:endParaRPr lang="uk-UA" sz="2000" dirty="0">
                        <a:solidFill>
                          <a:schemeClr val="tx1"/>
                        </a:solidFill>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spc="-30" dirty="0">
                          <a:effectLst/>
                          <a:latin typeface="Times New Roman" pitchFamily="18" charset="0"/>
                          <a:cs typeface="Times New Roman" pitchFamily="18" charset="0"/>
                        </a:rPr>
                        <a:t>Номер курсу та семестру, на якому приймався фінальний іспит/залік з дисципліни</a:t>
                      </a:r>
                      <a:endParaRPr lang="uk-UA" sz="1600" dirty="0">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dirty="0">
                          <a:effectLst/>
                          <a:latin typeface="Times New Roman" pitchFamily="18" charset="0"/>
                          <a:cs typeface="Times New Roman" pitchFamily="18" charset="0"/>
                        </a:rPr>
                        <a:t>0-F </a:t>
                      </a:r>
                      <a:endParaRPr lang="uk-UA" sz="1600" dirty="0">
                        <a:effectLst/>
                        <a:latin typeface="Times New Roman" pitchFamily="18" charset="0"/>
                        <a:ea typeface="Calibri"/>
                        <a:cs typeface="Times New Roman" pitchFamily="18" charset="0"/>
                      </a:endParaRPr>
                    </a:p>
                  </a:txBody>
                  <a:tcPr marL="40410" marR="40410" marT="0" marB="0" anchor="ctr"/>
                </a:tc>
              </a:tr>
              <a:tr h="768086">
                <a:tc>
                  <a:txBody>
                    <a:bodyPr/>
                    <a:lstStyle/>
                    <a:p>
                      <a:pPr algn="ctr">
                        <a:lnSpc>
                          <a:spcPct val="150000"/>
                        </a:lnSpc>
                        <a:spcAft>
                          <a:spcPts val="0"/>
                        </a:spcAft>
                      </a:pPr>
                      <a:r>
                        <a:rPr lang="en-US" sz="2000" dirty="0">
                          <a:solidFill>
                            <a:schemeClr val="tx1"/>
                          </a:solidFill>
                          <a:effectLst/>
                          <a:latin typeface="Times New Roman" pitchFamily="18" charset="0"/>
                          <a:cs typeface="Times New Roman" pitchFamily="18" charset="0"/>
                        </a:rPr>
                        <a:t>3-5</a:t>
                      </a:r>
                      <a:endParaRPr lang="uk-UA" sz="2000" dirty="0">
                        <a:solidFill>
                          <a:schemeClr val="tx1"/>
                        </a:solidFill>
                        <a:effectLst/>
                        <a:latin typeface="Times New Roman" pitchFamily="18" charset="0"/>
                        <a:ea typeface="Calibri"/>
                        <a:cs typeface="Times New Roman" pitchFamily="18" charset="0"/>
                      </a:endParaRPr>
                    </a:p>
                  </a:txBody>
                  <a:tcPr marL="40410" marR="40410" marT="0" marB="0" anchor="ctr"/>
                </a:tc>
                <a:tc>
                  <a:txBody>
                    <a:bodyPr/>
                    <a:lstStyle/>
                    <a:p>
                      <a:pPr marL="0" indent="0" algn="ctr">
                        <a:lnSpc>
                          <a:spcPct val="150000"/>
                        </a:lnSpc>
                        <a:spcAft>
                          <a:spcPts val="0"/>
                        </a:spcAft>
                      </a:pPr>
                      <a:r>
                        <a:rPr lang="uk-UA" sz="1600" spc="-30" dirty="0">
                          <a:effectLst/>
                          <a:latin typeface="Times New Roman" pitchFamily="18" charset="0"/>
                          <a:cs typeface="Times New Roman" pitchFamily="18" charset="0"/>
                        </a:rPr>
                        <a:t>Номер дисципліни у наскрізному списку факультету</a:t>
                      </a:r>
                      <a:r>
                        <a:rPr lang="en-US" sz="1600" spc="-30" dirty="0">
                          <a:effectLst/>
                          <a:latin typeface="Times New Roman" pitchFamily="18" charset="0"/>
                          <a:cs typeface="Times New Roman" pitchFamily="18" charset="0"/>
                        </a:rPr>
                        <a:t>.</a:t>
                      </a:r>
                      <a:r>
                        <a:rPr lang="uk-UA" sz="1600" dirty="0">
                          <a:effectLst/>
                          <a:latin typeface="Times New Roman" pitchFamily="18" charset="0"/>
                          <a:cs typeface="Times New Roman" pitchFamily="18" charset="0"/>
                        </a:rPr>
                        <a:t> </a:t>
                      </a:r>
                      <a:endParaRPr lang="uk-UA" sz="1600" dirty="0">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a:effectLst/>
                          <a:latin typeface="Times New Roman" pitchFamily="18" charset="0"/>
                          <a:cs typeface="Times New Roman" pitchFamily="18" charset="0"/>
                        </a:rPr>
                        <a:t>001-</a:t>
                      </a:r>
                      <a:r>
                        <a:rPr lang="en-US" sz="1600">
                          <a:effectLst/>
                          <a:latin typeface="Times New Roman" pitchFamily="18" charset="0"/>
                          <a:cs typeface="Times New Roman" pitchFamily="18" charset="0"/>
                        </a:rPr>
                        <a:t>FFF</a:t>
                      </a:r>
                      <a:endParaRPr lang="uk-UA" sz="1600">
                        <a:effectLst/>
                        <a:latin typeface="Times New Roman" pitchFamily="18" charset="0"/>
                        <a:ea typeface="Calibri"/>
                        <a:cs typeface="Times New Roman" pitchFamily="18" charset="0"/>
                      </a:endParaRPr>
                    </a:p>
                  </a:txBody>
                  <a:tcPr marL="40410" marR="40410" marT="0" marB="0" anchor="ctr"/>
                </a:tc>
              </a:tr>
              <a:tr h="384042">
                <a:tc>
                  <a:txBody>
                    <a:bodyPr/>
                    <a:lstStyle/>
                    <a:p>
                      <a:pPr algn="ctr">
                        <a:lnSpc>
                          <a:spcPct val="150000"/>
                        </a:lnSpc>
                        <a:spcAft>
                          <a:spcPts val="0"/>
                        </a:spcAft>
                      </a:pPr>
                      <a:r>
                        <a:rPr lang="en-US" sz="2000" dirty="0">
                          <a:solidFill>
                            <a:schemeClr val="tx1"/>
                          </a:solidFill>
                          <a:effectLst/>
                          <a:latin typeface="Times New Roman" pitchFamily="18" charset="0"/>
                          <a:cs typeface="Times New Roman" pitchFamily="18" charset="0"/>
                        </a:rPr>
                        <a:t>6</a:t>
                      </a:r>
                      <a:endParaRPr lang="uk-UA" sz="2000" dirty="0">
                        <a:solidFill>
                          <a:schemeClr val="tx1"/>
                        </a:solidFill>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spc="-30" dirty="0">
                          <a:effectLst/>
                          <a:latin typeface="Times New Roman" pitchFamily="18" charset="0"/>
                          <a:cs typeface="Times New Roman" pitchFamily="18" charset="0"/>
                        </a:rPr>
                        <a:t>Тип </a:t>
                      </a:r>
                      <a:r>
                        <a:rPr lang="uk-UA" sz="1600" spc="-30" dirty="0" smtClean="0">
                          <a:effectLst/>
                          <a:latin typeface="Times New Roman" pitchFamily="18" charset="0"/>
                          <a:cs typeface="Times New Roman" pitchFamily="18" charset="0"/>
                        </a:rPr>
                        <a:t>дисципліни</a:t>
                      </a:r>
                      <a:endParaRPr lang="uk-UA" sz="1600" dirty="0">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dirty="0">
                          <a:effectLst/>
                          <a:latin typeface="Times New Roman" pitchFamily="18" charset="0"/>
                          <a:cs typeface="Times New Roman" pitchFamily="18" charset="0"/>
                        </a:rPr>
                        <a:t>1-</a:t>
                      </a:r>
                      <a:r>
                        <a:rPr lang="en-US" sz="1600" dirty="0">
                          <a:effectLst/>
                          <a:latin typeface="Times New Roman" pitchFamily="18" charset="0"/>
                          <a:cs typeface="Times New Roman" pitchFamily="18" charset="0"/>
                        </a:rPr>
                        <a:t>F</a:t>
                      </a:r>
                      <a:endParaRPr lang="uk-UA" sz="1600" dirty="0">
                        <a:effectLst/>
                        <a:latin typeface="Times New Roman" pitchFamily="18" charset="0"/>
                        <a:ea typeface="Calibri"/>
                        <a:cs typeface="Times New Roman" pitchFamily="18" charset="0"/>
                      </a:endParaRPr>
                    </a:p>
                  </a:txBody>
                  <a:tcPr marL="40410" marR="40410" marT="0" marB="0" anchor="ctr"/>
                </a:tc>
              </a:tr>
              <a:tr h="384042">
                <a:tc>
                  <a:txBody>
                    <a:bodyPr/>
                    <a:lstStyle/>
                    <a:p>
                      <a:pPr algn="ctr">
                        <a:lnSpc>
                          <a:spcPct val="150000"/>
                        </a:lnSpc>
                        <a:spcAft>
                          <a:spcPts val="0"/>
                        </a:spcAft>
                      </a:pPr>
                      <a:r>
                        <a:rPr lang="en-US" sz="2000" dirty="0">
                          <a:solidFill>
                            <a:schemeClr val="tx1"/>
                          </a:solidFill>
                          <a:effectLst/>
                          <a:latin typeface="Times New Roman" pitchFamily="18" charset="0"/>
                          <a:cs typeface="Times New Roman" pitchFamily="18" charset="0"/>
                        </a:rPr>
                        <a:t>7-8</a:t>
                      </a:r>
                      <a:endParaRPr lang="uk-UA" sz="2000" dirty="0">
                        <a:solidFill>
                          <a:schemeClr val="tx1"/>
                        </a:solidFill>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spc="-30" dirty="0">
                          <a:effectLst/>
                          <a:latin typeface="Times New Roman" pitchFamily="18" charset="0"/>
                          <a:cs typeface="Times New Roman" pitchFamily="18" charset="0"/>
                        </a:rPr>
                        <a:t>Кількість кредитів, помножена на 2. </a:t>
                      </a:r>
                      <a:endParaRPr lang="uk-UA" sz="1600" dirty="0">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dirty="0">
                          <a:effectLst/>
                          <a:latin typeface="Times New Roman" pitchFamily="18" charset="0"/>
                          <a:cs typeface="Times New Roman" pitchFamily="18" charset="0"/>
                        </a:rPr>
                        <a:t>1-</a:t>
                      </a:r>
                      <a:r>
                        <a:rPr lang="en-US" sz="1600" dirty="0">
                          <a:effectLst/>
                          <a:latin typeface="Times New Roman" pitchFamily="18" charset="0"/>
                          <a:cs typeface="Times New Roman" pitchFamily="18" charset="0"/>
                        </a:rPr>
                        <a:t>ZZ</a:t>
                      </a:r>
                      <a:endParaRPr lang="uk-UA" sz="1600" dirty="0">
                        <a:effectLst/>
                        <a:latin typeface="Times New Roman" pitchFamily="18" charset="0"/>
                        <a:ea typeface="Calibri"/>
                        <a:cs typeface="Times New Roman" pitchFamily="18" charset="0"/>
                      </a:endParaRPr>
                    </a:p>
                  </a:txBody>
                  <a:tcPr marL="40410" marR="40410" marT="0" marB="0" anchor="ctr"/>
                </a:tc>
              </a:tr>
              <a:tr h="1536171">
                <a:tc>
                  <a:txBody>
                    <a:bodyPr/>
                    <a:lstStyle/>
                    <a:p>
                      <a:pPr algn="ctr">
                        <a:lnSpc>
                          <a:spcPct val="150000"/>
                        </a:lnSpc>
                        <a:spcAft>
                          <a:spcPts val="0"/>
                        </a:spcAft>
                      </a:pPr>
                      <a:r>
                        <a:rPr lang="en-US" sz="2000" dirty="0">
                          <a:solidFill>
                            <a:schemeClr val="tx1"/>
                          </a:solidFill>
                          <a:effectLst/>
                          <a:latin typeface="Times New Roman" pitchFamily="18" charset="0"/>
                          <a:cs typeface="Times New Roman" pitchFamily="18" charset="0"/>
                        </a:rPr>
                        <a:t>9-10</a:t>
                      </a:r>
                      <a:endParaRPr lang="uk-UA" sz="2000" dirty="0">
                        <a:solidFill>
                          <a:schemeClr val="tx1"/>
                        </a:solidFill>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spc="-30" dirty="0">
                          <a:effectLst/>
                          <a:latin typeface="Times New Roman" pitchFamily="18" charset="0"/>
                          <a:cs typeface="Times New Roman" pitchFamily="18" charset="0"/>
                        </a:rPr>
                        <a:t>Останні дві цифри навчального року вивчення дисципліни (обраховується на початок навчального року незалежно від семестру вивчення дисципліни)</a:t>
                      </a:r>
                      <a:endParaRPr lang="uk-UA" sz="1600" dirty="0">
                        <a:effectLst/>
                        <a:latin typeface="Times New Roman" pitchFamily="18" charset="0"/>
                        <a:ea typeface="Calibri"/>
                        <a:cs typeface="Times New Roman" pitchFamily="18" charset="0"/>
                      </a:endParaRPr>
                    </a:p>
                  </a:txBody>
                  <a:tcPr marL="40410" marR="40410" marT="0" marB="0" anchor="ctr"/>
                </a:tc>
                <a:tc>
                  <a:txBody>
                    <a:bodyPr/>
                    <a:lstStyle/>
                    <a:p>
                      <a:pPr algn="ctr">
                        <a:lnSpc>
                          <a:spcPct val="150000"/>
                        </a:lnSpc>
                        <a:spcAft>
                          <a:spcPts val="0"/>
                        </a:spcAft>
                      </a:pPr>
                      <a:r>
                        <a:rPr lang="uk-UA" sz="1600" dirty="0">
                          <a:effectLst/>
                          <a:latin typeface="Times New Roman" pitchFamily="18" charset="0"/>
                          <a:cs typeface="Times New Roman" pitchFamily="18" charset="0"/>
                        </a:rPr>
                        <a:t>10-99</a:t>
                      </a:r>
                      <a:endParaRPr lang="uk-UA" sz="1600" dirty="0">
                        <a:effectLst/>
                        <a:latin typeface="Times New Roman" pitchFamily="18" charset="0"/>
                        <a:ea typeface="Calibri"/>
                        <a:cs typeface="Times New Roman" pitchFamily="18" charset="0"/>
                      </a:endParaRPr>
                    </a:p>
                  </a:txBody>
                  <a:tcPr marL="40410" marR="40410" marT="0" marB="0" anchor="ctr"/>
                </a:tc>
              </a:tr>
            </a:tbl>
          </a:graphicData>
        </a:graphic>
      </p:graphicFrame>
      <p:sp>
        <p:nvSpPr>
          <p:cNvPr id="3" name="TextBox 2"/>
          <p:cNvSpPr txBox="1"/>
          <p:nvPr/>
        </p:nvSpPr>
        <p:spPr>
          <a:xfrm>
            <a:off x="2627784" y="263364"/>
            <a:ext cx="4032448" cy="461665"/>
          </a:xfrm>
          <a:prstGeom prst="rect">
            <a:avLst/>
          </a:prstGeom>
          <a:noFill/>
        </p:spPr>
        <p:txBody>
          <a:bodyPr wrap="square" rtlCol="0">
            <a:spAutoFit/>
          </a:bodyPr>
          <a:lstStyle/>
          <a:p>
            <a:pPr algn="ctr"/>
            <a:r>
              <a:rPr lang="uk-UA" sz="2400" b="1" dirty="0">
                <a:solidFill>
                  <a:srgbClr val="FFFF00"/>
                </a:solidFill>
                <a:latin typeface="Arial Black" pitchFamily="34" charset="0"/>
              </a:rPr>
              <a:t>Структура</a:t>
            </a:r>
            <a:r>
              <a:rPr lang="uk-UA" sz="2400" dirty="0"/>
              <a:t> </a:t>
            </a:r>
            <a:r>
              <a:rPr lang="uk-UA" sz="2400" b="1" dirty="0">
                <a:solidFill>
                  <a:srgbClr val="FFFF00"/>
                </a:solidFill>
                <a:latin typeface="Arial Black" pitchFamily="34" charset="0"/>
              </a:rPr>
              <a:t>шифру</a:t>
            </a:r>
            <a:endParaRPr lang="uk-UA" sz="2400" dirty="0"/>
          </a:p>
        </p:txBody>
      </p:sp>
    </p:spTree>
    <p:extLst>
      <p:ext uri="{BB962C8B-B14F-4D97-AF65-F5344CB8AC3E}">
        <p14:creationId xmlns:p14="http://schemas.microsoft.com/office/powerpoint/2010/main" val="290371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818967" y="2420888"/>
            <a:ext cx="6300192" cy="4293096"/>
          </a:xfrm>
        </p:spPr>
        <p:txBody>
          <a:bodyPr>
            <a:normAutofit fontScale="92500" lnSpcReduction="20000"/>
          </a:bodyPr>
          <a:lstStyle/>
          <a:p>
            <a:pPr lvl="0"/>
            <a:r>
              <a:rPr lang="uk-UA" dirty="0" smtClean="0">
                <a:latin typeface="Times New Roman" pitchFamily="18" charset="0"/>
                <a:cs typeface="Times New Roman" pitchFamily="18" charset="0"/>
              </a:rPr>
              <a:t>«</a:t>
            </a:r>
            <a:r>
              <a:rPr lang="uk-UA" b="1" i="1" u="sng" dirty="0">
                <a:latin typeface="Times New Roman" pitchFamily="18" charset="0"/>
                <a:cs typeface="Times New Roman" pitchFamily="18" charset="0"/>
              </a:rPr>
              <a:t>Архівування</a:t>
            </a:r>
            <a:r>
              <a:rPr lang="uk-UA" dirty="0">
                <a:latin typeface="Times New Roman" pitchFamily="18" charset="0"/>
                <a:cs typeface="Times New Roman" pitchFamily="18" charset="0"/>
              </a:rPr>
              <a:t>» – створення архіву всіх дисциплін, що викладалися у поточному навчальному році, що унеможливлює їх подальше редагування та знищення. Для координатора </a:t>
            </a:r>
            <a:r>
              <a:rPr lang="en-US" dirty="0">
                <a:latin typeface="Times New Roman" pitchFamily="18" charset="0"/>
                <a:cs typeface="Times New Roman" pitchFamily="18" charset="0"/>
              </a:rPr>
              <a:t>ECTS</a:t>
            </a:r>
            <a:r>
              <a:rPr lang="uk-UA" dirty="0">
                <a:latin typeface="Times New Roman" pitchFamily="18" charset="0"/>
                <a:cs typeface="Times New Roman" pitchFamily="18" charset="0"/>
              </a:rPr>
              <a:t> доступна функція підтримки списку архівних баз даних</a:t>
            </a:r>
            <a:r>
              <a:rPr lang="uk-UA" dirty="0" smtClean="0">
                <a:latin typeface="Times New Roman" pitchFamily="18" charset="0"/>
                <a:cs typeface="Times New Roman" pitchFamily="18" charset="0"/>
              </a:rPr>
              <a:t>.</a:t>
            </a:r>
          </a:p>
          <a:p>
            <a:pPr lvl="0"/>
            <a:endParaRPr lang="uk-UA" dirty="0">
              <a:latin typeface="Times New Roman" pitchFamily="18" charset="0"/>
              <a:cs typeface="Times New Roman" pitchFamily="18" charset="0"/>
            </a:endParaRPr>
          </a:p>
          <a:p>
            <a:pPr lvl="0"/>
            <a:r>
              <a:rPr lang="uk-UA" dirty="0">
                <a:latin typeface="Times New Roman" pitchFamily="18" charset="0"/>
                <a:cs typeface="Times New Roman" pitchFamily="18" charset="0"/>
              </a:rPr>
              <a:t>«</a:t>
            </a:r>
            <a:r>
              <a:rPr lang="uk-UA" b="1" i="1" u="sng" dirty="0">
                <a:latin typeface="Times New Roman" pitchFamily="18" charset="0"/>
                <a:cs typeface="Times New Roman" pitchFamily="18" charset="0"/>
              </a:rPr>
              <a:t>Копіювання структури</a:t>
            </a:r>
            <a:r>
              <a:rPr lang="uk-UA" dirty="0">
                <a:latin typeface="Times New Roman" pitchFamily="18" charset="0"/>
                <a:cs typeface="Times New Roman" pitchFamily="18" charset="0"/>
              </a:rPr>
              <a:t>» – створення копії всіх дисциплін попереднього навчального року (після здійснення функції «Архівування»), які відрізняються від попередніх лише шифром (останні два символи шифру мають відповідати номеру нового поточного року). Після виконання цієї процедури база даних з новими шифрами має бути готова для редагування.</a:t>
            </a:r>
          </a:p>
          <a:p>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uk-UA" dirty="0" smtClean="0">
                <a:solidFill>
                  <a:srgbClr val="FFFF00"/>
                </a:solidFill>
                <a:latin typeface="Arial Black" pitchFamily="34" charset="0"/>
              </a:rPr>
              <a:t>Додаткові функції</a:t>
            </a:r>
            <a:endParaRPr lang="uk-UA" dirty="0">
              <a:solidFill>
                <a:srgbClr val="FFFF00"/>
              </a:solidFill>
              <a:latin typeface="Arial Black"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6952"/>
            <a:ext cx="2827689" cy="2678019"/>
          </a:xfrm>
          <a:prstGeom prst="rect">
            <a:avLst/>
          </a:prstGeom>
        </p:spPr>
      </p:pic>
    </p:spTree>
    <p:extLst>
      <p:ext uri="{BB962C8B-B14F-4D97-AF65-F5344CB8AC3E}">
        <p14:creationId xmlns:p14="http://schemas.microsoft.com/office/powerpoint/2010/main" val="580719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r>
              <a:rPr lang="ru-RU" dirty="0" smtClean="0">
                <a:solidFill>
                  <a:srgbClr val="FFFF00"/>
                </a:solidFill>
              </a:rPr>
              <a:t>Каталог </a:t>
            </a:r>
            <a:r>
              <a:rPr lang="ru-RU" dirty="0" err="1" smtClean="0">
                <a:solidFill>
                  <a:srgbClr val="FFFF00"/>
                </a:solidFill>
              </a:rPr>
              <a:t>дисциплін</a:t>
            </a:r>
            <a:endParaRPr lang="uk-UA"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6" y="1556791"/>
            <a:ext cx="9120014" cy="530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516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965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20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8"/>
            <a:ext cx="9144000" cy="618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909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 y="188640"/>
            <a:ext cx="9169385"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365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664"/>
            <a:ext cx="9144000" cy="66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672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13093" cy="541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35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2420888"/>
            <a:ext cx="8208911" cy="4437112"/>
          </a:xfrm>
        </p:spPr>
        <p:txBody>
          <a:bodyPr>
            <a:normAutofit/>
          </a:bodyPr>
          <a:lstStyle/>
          <a:p>
            <a:pPr marL="514350" indent="-514350">
              <a:buFont typeface="+mj-lt"/>
              <a:buAutoNum type="arabicPeriod"/>
            </a:pPr>
            <a:r>
              <a:rPr lang="uk-UA" dirty="0" smtClean="0">
                <a:latin typeface="Times New Roman" pitchFamily="18" charset="0"/>
                <a:cs typeface="Times New Roman" pitchFamily="18" charset="0"/>
              </a:rPr>
              <a:t>Відсутність системи та єдиного підходу до підвищення кваліфікації координаторів ЄКТС університетів та факультетів.</a:t>
            </a:r>
          </a:p>
          <a:p>
            <a:pPr marL="514350" indent="-514350">
              <a:buFont typeface="+mj-lt"/>
              <a:buAutoNum type="arabicPeriod"/>
            </a:pPr>
            <a:r>
              <a:rPr lang="uk-UA" dirty="0" smtClean="0">
                <a:latin typeface="Times New Roman" pitchFamily="18" charset="0"/>
                <a:cs typeface="Times New Roman" pitchFamily="18" charset="0"/>
              </a:rPr>
              <a:t>Нерозуміння нової сутності ЄКТС як системи накопичення кредитів.</a:t>
            </a:r>
          </a:p>
          <a:p>
            <a:pPr marL="514350" indent="-514350">
              <a:buFont typeface="+mj-lt"/>
              <a:buAutoNum type="arabicPeriod"/>
            </a:pPr>
            <a:r>
              <a:rPr lang="uk-UA" dirty="0" smtClean="0">
                <a:latin typeface="Times New Roman" pitchFamily="18" charset="0"/>
                <a:cs typeface="Times New Roman" pitchFamily="18" charset="0"/>
              </a:rPr>
              <a:t>Термінологічні неузгодженості.</a:t>
            </a:r>
          </a:p>
          <a:p>
            <a:pPr marL="514350" indent="-514350">
              <a:buFont typeface="+mj-lt"/>
              <a:buAutoNum type="arabicPeriod"/>
            </a:pPr>
            <a:r>
              <a:rPr lang="uk-UA" dirty="0" smtClean="0">
                <a:latin typeface="Times New Roman" pitchFamily="18" charset="0"/>
                <a:cs typeface="Times New Roman" pitchFamily="18" charset="0"/>
              </a:rPr>
              <a:t>Підміна ЄКТС на КМСОНП.</a:t>
            </a:r>
          </a:p>
          <a:p>
            <a:pPr marL="514350" indent="-514350">
              <a:buFont typeface="+mj-lt"/>
              <a:buAutoNum type="arabicPeriod"/>
            </a:pPr>
            <a:r>
              <a:rPr lang="uk-UA" dirty="0" smtClean="0">
                <a:latin typeface="Times New Roman" pitchFamily="18" charset="0"/>
                <a:cs typeface="Times New Roman" pitchFamily="18" charset="0"/>
              </a:rPr>
              <a:t>Некоректне оцінювання кредитного виміру модулів/дисциплін.</a:t>
            </a:r>
          </a:p>
          <a:p>
            <a:pPr marL="514350" indent="-514350">
              <a:buFont typeface="+mj-lt"/>
              <a:buAutoNum type="arabicPeriod"/>
            </a:pPr>
            <a:r>
              <a:rPr lang="uk-UA" dirty="0" smtClean="0">
                <a:latin typeface="Times New Roman" pitchFamily="18" charset="0"/>
                <a:cs typeface="Times New Roman" pitchFamily="18" charset="0"/>
              </a:rPr>
              <a:t>Неповні та неякісні інформаційні пакети.</a:t>
            </a:r>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r>
              <a:rPr lang="ru-RU" sz="3200" b="1" dirty="0">
                <a:solidFill>
                  <a:srgbClr val="FFFF00"/>
                </a:solidFill>
                <a:latin typeface="Arial Black" pitchFamily="34" charset="0"/>
              </a:rPr>
              <a:t>ПРОБЛЕМИ ЗАПРОВАДЖЕННЯ ЄКТС В УКРАЇНІ</a:t>
            </a:r>
            <a:endParaRPr lang="uk-UA" sz="3200" b="1" dirty="0">
              <a:solidFill>
                <a:srgbClr val="FFFF00"/>
              </a:solidFill>
              <a:latin typeface="Arial Black" pitchFamily="34" charset="0"/>
            </a:endParaRPr>
          </a:p>
        </p:txBody>
      </p:sp>
      <p:pic>
        <p:nvPicPr>
          <p:cNvPr id="4" name="Рисунок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5104" t="12376" r="23827" b="26553"/>
          <a:stretch/>
        </p:blipFill>
        <p:spPr>
          <a:xfrm>
            <a:off x="6156176" y="3717032"/>
            <a:ext cx="2774030" cy="2774032"/>
          </a:xfrm>
          <a:prstGeom prst="rect">
            <a:avLst/>
          </a:prstGeom>
        </p:spPr>
      </p:pic>
    </p:spTree>
    <p:extLst>
      <p:ext uri="{BB962C8B-B14F-4D97-AF65-F5344CB8AC3E}">
        <p14:creationId xmlns:p14="http://schemas.microsoft.com/office/powerpoint/2010/main" val="1952917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75683" cy="555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09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6213"/>
            <a:ext cx="9157184" cy="591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741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67544" y="2694806"/>
            <a:ext cx="8568951" cy="2102346"/>
          </a:xfrm>
        </p:spPr>
        <p:txBody>
          <a:bodyPr>
            <a:noAutofit/>
          </a:bodyPr>
          <a:lstStyle/>
          <a:p>
            <a:pPr marL="457200" lvl="0" indent="-457200">
              <a:buFont typeface="+mj-lt"/>
              <a:buAutoNum type="arabicPeriod"/>
            </a:pPr>
            <a:r>
              <a:rPr lang="uk-UA" sz="2000" dirty="0" smtClean="0">
                <a:latin typeface="Times New Roman" pitchFamily="18" charset="0"/>
                <a:cs typeface="Times New Roman" pitchFamily="18" charset="0"/>
              </a:rPr>
              <a:t>Недостатня уніфікованість введення інформації представниками різних структурних підрозділів. Для розв’язання цієї проблеми були створені додаткові обов’язкові для заповнення поля бази даних, що змусило вводити інформацію за визначеною формою.</a:t>
            </a:r>
          </a:p>
          <a:p>
            <a:pPr marL="457200" lvl="0" indent="-457200">
              <a:buFont typeface="+mj-lt"/>
              <a:buAutoNum type="arabicPeriod"/>
            </a:pPr>
            <a:r>
              <a:rPr lang="uk-UA" sz="2000" dirty="0" smtClean="0">
                <a:latin typeface="Times New Roman" pitchFamily="18" charset="0"/>
                <a:cs typeface="Times New Roman" pitchFamily="18" charset="0"/>
              </a:rPr>
              <a:t>Недостатнє </a:t>
            </a:r>
            <a:r>
              <a:rPr lang="uk-UA" sz="2000" dirty="0">
                <a:latin typeface="Times New Roman" pitchFamily="18" charset="0"/>
                <a:cs typeface="Times New Roman" pitchFamily="18" charset="0"/>
              </a:rPr>
              <a:t>володіння певними викладачами англійської мови, що ускладнило своєчасне введення інформації до бази даних двома мовами.</a:t>
            </a:r>
          </a:p>
          <a:p>
            <a:pPr marL="457200" indent="-457200">
              <a:buFont typeface="+mj-lt"/>
              <a:buAutoNum type="arabicPeriod"/>
            </a:pPr>
            <a:endParaRPr lang="uk-UA" sz="20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uk-UA" dirty="0">
                <a:solidFill>
                  <a:srgbClr val="FFFF00"/>
                </a:solidFill>
                <a:latin typeface="Arial Black" pitchFamily="34" charset="0"/>
              </a:rPr>
              <a:t>Проблеми заповнення</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60" y="4797152"/>
            <a:ext cx="1816953" cy="1908215"/>
          </a:xfrm>
          <a:prstGeom prst="rect">
            <a:avLst/>
          </a:prstGeom>
        </p:spPr>
      </p:pic>
      <p:sp>
        <p:nvSpPr>
          <p:cNvPr id="5" name="TextBox 4"/>
          <p:cNvSpPr txBox="1"/>
          <p:nvPr/>
        </p:nvSpPr>
        <p:spPr>
          <a:xfrm>
            <a:off x="2483768" y="4941168"/>
            <a:ext cx="6552728" cy="1908215"/>
          </a:xfrm>
          <a:prstGeom prst="rect">
            <a:avLst/>
          </a:prstGeom>
          <a:noFill/>
        </p:spPr>
        <p:txBody>
          <a:bodyPr wrap="square" rtlCol="0">
            <a:spAutoFit/>
          </a:bodyPr>
          <a:lstStyle/>
          <a:p>
            <a:pPr lvl="0"/>
            <a:r>
              <a:rPr lang="uk-UA" sz="2000" dirty="0" smtClean="0">
                <a:solidFill>
                  <a:schemeClr val="tx2"/>
                </a:solidFill>
                <a:latin typeface="Times New Roman" pitchFamily="18" charset="0"/>
                <a:cs typeface="Times New Roman" pitchFamily="18" charset="0"/>
              </a:rPr>
              <a:t>3. Необхідність </a:t>
            </a:r>
            <a:r>
              <a:rPr lang="uk-UA" sz="2000" dirty="0">
                <a:solidFill>
                  <a:schemeClr val="tx2"/>
                </a:solidFill>
                <a:latin typeface="Times New Roman" pitchFamily="18" charset="0"/>
                <a:cs typeface="Times New Roman" pitchFamily="18" charset="0"/>
              </a:rPr>
              <a:t>введення великої кількості однотипних предметів. Дисципліни з однаковою назвою, але які викладаються на різних спеціальностях чи різними викладачами, повинні мати різні шифрами, а й відповідно, вводитися до бази даних окремо.</a:t>
            </a:r>
          </a:p>
          <a:p>
            <a:endParaRPr lang="uk-UA" dirty="0"/>
          </a:p>
        </p:txBody>
      </p:sp>
    </p:spTree>
    <p:extLst>
      <p:ext uri="{BB962C8B-B14F-4D97-AF65-F5344CB8AC3E}">
        <p14:creationId xmlns:p14="http://schemas.microsoft.com/office/powerpoint/2010/main" val="1791964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dirty="0">
                <a:solidFill>
                  <a:srgbClr val="FFFF00"/>
                </a:solidFill>
                <a:latin typeface="Arial Black" pitchFamily="34" charset="0"/>
              </a:rPr>
              <a:t>Незаповнені дисципліни</a:t>
            </a:r>
            <a:endParaRPr lang="ru-RU" dirty="0">
              <a:solidFill>
                <a:srgbClr val="FFFF00"/>
              </a:solidFill>
              <a:latin typeface="Arial Black"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3815457" cy="478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052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dirty="0">
                <a:solidFill>
                  <a:srgbClr val="FFFF00"/>
                </a:solidFill>
                <a:latin typeface="Arial Black" pitchFamily="34" charset="0"/>
              </a:rPr>
              <a:t>Адміністрування</a:t>
            </a:r>
            <a:endParaRPr lang="ru-RU" dirty="0">
              <a:solidFill>
                <a:srgbClr val="FFFF00"/>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868794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363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1196752"/>
            <a:ext cx="7920880" cy="2664296"/>
          </a:xfrm>
        </p:spPr>
        <p:txBody>
          <a:bodyPr>
            <a:normAutofit fontScale="90000"/>
          </a:bodyPr>
          <a:lstStyle/>
          <a:p>
            <a:r>
              <a:rPr lang="uk-UA" dirty="0" smtClean="0">
                <a:solidFill>
                  <a:srgbClr val="FFFF00"/>
                </a:solidFill>
                <a:latin typeface="Arial Black" pitchFamily="34" charset="0"/>
              </a:rPr>
              <a:t>Розвиток навчальних програм у контексті освіти, основаної на дослідженнях</a:t>
            </a:r>
            <a:br>
              <a:rPr lang="uk-UA" dirty="0" smtClean="0">
                <a:solidFill>
                  <a:srgbClr val="FFFF00"/>
                </a:solidFill>
                <a:latin typeface="Arial Black" pitchFamily="34" charset="0"/>
              </a:rPr>
            </a:br>
            <a:endParaRPr lang="uk-UA" dirty="0">
              <a:solidFill>
                <a:srgbClr val="FFFF00"/>
              </a:solidFill>
              <a:latin typeface="Arial Black"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452937"/>
            <a:ext cx="3384376"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0390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465512"/>
            <a:ext cx="5904655" cy="4392488"/>
          </a:xfrm>
        </p:spPr>
        <p:txBody>
          <a:bodyPr>
            <a:normAutofit fontScale="92500"/>
          </a:bodyPr>
          <a:lstStyle/>
          <a:p>
            <a:r>
              <a:rPr lang="uk-UA" dirty="0" smtClean="0">
                <a:latin typeface="Times New Roman" pitchFamily="18" charset="0"/>
                <a:cs typeface="Times New Roman" pitchFamily="18" charset="0"/>
              </a:rPr>
              <a:t>Навчання є більшим, ніж сума його частин</a:t>
            </a:r>
          </a:p>
          <a:p>
            <a:r>
              <a:rPr lang="uk-UA" dirty="0" smtClean="0">
                <a:latin typeface="Times New Roman" pitchFamily="18" charset="0"/>
                <a:cs typeface="Times New Roman" pitchFamily="18" charset="0"/>
              </a:rPr>
              <a:t>У «суспільстві знань», знання повинні бути такими, щоб сьогоднішні студенти були в змозі впоратися з викликами майбутнього.</a:t>
            </a:r>
          </a:p>
          <a:p>
            <a:r>
              <a:rPr lang="uk-UA" dirty="0" smtClean="0">
                <a:latin typeface="Times New Roman" pitchFamily="18" charset="0"/>
                <a:cs typeface="Times New Roman" pitchFamily="18" charset="0"/>
              </a:rPr>
              <a:t>Вища освіта повинна готувати студентів для прийняття принципових рішень і суджень не тільки в своїх галузях знань, але і за її межами.</a:t>
            </a:r>
          </a:p>
          <a:p>
            <a:r>
              <a:rPr lang="uk-UA" dirty="0" smtClean="0">
                <a:latin typeface="Times New Roman" pitchFamily="18" charset="0"/>
                <a:cs typeface="Times New Roman" pitchFamily="18" charset="0"/>
              </a:rPr>
              <a:t>Вища освіта не тільки розвиває фахівців, але і відповідальних громадян, на майбутнє.</a:t>
            </a:r>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r>
              <a:rPr lang="en-US" b="1" dirty="0" smtClean="0">
                <a:solidFill>
                  <a:srgbClr val="FFFF00"/>
                </a:solidFill>
                <a:latin typeface="Arial Black" pitchFamily="34" charset="0"/>
              </a:rPr>
              <a:t>Research-based education</a:t>
            </a:r>
            <a:endParaRPr lang="uk-UA" b="1" dirty="0">
              <a:solidFill>
                <a:srgbClr val="FFFF00"/>
              </a:solidFill>
              <a:latin typeface="Arial Black"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618" y="2780928"/>
            <a:ext cx="2664296" cy="3672408"/>
          </a:xfrm>
          <a:prstGeom prst="rect">
            <a:avLst/>
          </a:prstGeom>
        </p:spPr>
      </p:pic>
    </p:spTree>
    <p:extLst>
      <p:ext uri="{BB962C8B-B14F-4D97-AF65-F5344CB8AC3E}">
        <p14:creationId xmlns:p14="http://schemas.microsoft.com/office/powerpoint/2010/main" val="2126948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1975102"/>
            <a:ext cx="6876256" cy="4694258"/>
          </a:xfrm>
        </p:spPr>
        <p:txBody>
          <a:bodyPr>
            <a:noAutofit/>
          </a:bodyPr>
          <a:lstStyle/>
          <a:p>
            <a:r>
              <a:rPr lang="uk-UA" dirty="0" smtClean="0">
                <a:latin typeface="Times New Roman" pitchFamily="18" charset="0"/>
                <a:cs typeface="Times New Roman" pitchFamily="18" charset="0"/>
              </a:rPr>
              <a:t>Розглядати студентів як відповідальних, мотивованих і дисциплінованих.</a:t>
            </a:r>
          </a:p>
          <a:p>
            <a:r>
              <a:rPr lang="uk-UA" dirty="0" smtClean="0">
                <a:latin typeface="Times New Roman" pitchFamily="18" charset="0"/>
                <a:cs typeface="Times New Roman" pitchFamily="18" charset="0"/>
              </a:rPr>
              <a:t>Розглядати студентів як добре підготовлений в гуманістичному сенсі цього слова.</a:t>
            </a:r>
          </a:p>
          <a:p>
            <a:r>
              <a:rPr lang="uk-UA" dirty="0" smtClean="0">
                <a:latin typeface="Times New Roman" pitchFamily="18" charset="0"/>
                <a:cs typeface="Times New Roman" pitchFamily="18" charset="0"/>
              </a:rPr>
              <a:t>Стимулювати забезпечення освіти для студентів з метою розвитку свого розуміння світу, заснованого на принципах і методах наукової думки.</a:t>
            </a:r>
          </a:p>
          <a:p>
            <a:r>
              <a:rPr lang="uk-UA" dirty="0" smtClean="0">
                <a:latin typeface="Times New Roman" pitchFamily="18" charset="0"/>
                <a:cs typeface="Times New Roman" pitchFamily="18" charset="0"/>
              </a:rPr>
              <a:t>Дозволити студентам застосовувати ці методи для кожного завдання, що вони мають вирішити, незалежно від їх відповідної області спеціалізації.</a:t>
            </a:r>
          </a:p>
        </p:txBody>
      </p:sp>
      <p:sp>
        <p:nvSpPr>
          <p:cNvPr id="2" name="Заголовок 1"/>
          <p:cNvSpPr>
            <a:spLocks noGrp="1"/>
          </p:cNvSpPr>
          <p:nvPr>
            <p:ph type="title"/>
          </p:nvPr>
        </p:nvSpPr>
        <p:spPr/>
        <p:txBody>
          <a:bodyPr/>
          <a:lstStyle/>
          <a:p>
            <a:r>
              <a:rPr lang="uk-UA" b="1" dirty="0" smtClean="0">
                <a:solidFill>
                  <a:srgbClr val="FFFF00"/>
                </a:solidFill>
                <a:latin typeface="Arial Black" pitchFamily="34" charset="0"/>
              </a:rPr>
              <a:t>Ідеї Гумбольдта</a:t>
            </a:r>
            <a:endParaRPr lang="uk-UA" b="1" dirty="0">
              <a:solidFill>
                <a:srgbClr val="FFFF00"/>
              </a:solidFill>
              <a:latin typeface="Arial Black" pitchFamily="34"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0556" b="22255"/>
          <a:stretch/>
        </p:blipFill>
        <p:spPr>
          <a:xfrm>
            <a:off x="7020272" y="3212976"/>
            <a:ext cx="1921391" cy="2276780"/>
          </a:xfrm>
          <a:prstGeom prst="rect">
            <a:avLst/>
          </a:prstGeom>
        </p:spPr>
      </p:pic>
    </p:spTree>
    <p:extLst>
      <p:ext uri="{BB962C8B-B14F-4D97-AF65-F5344CB8AC3E}">
        <p14:creationId xmlns:p14="http://schemas.microsoft.com/office/powerpoint/2010/main" val="1884921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67544" y="2348880"/>
            <a:ext cx="8352927" cy="3024336"/>
          </a:xfrm>
        </p:spPr>
        <p:txBody>
          <a:bodyPr>
            <a:normAutofit/>
          </a:bodyPr>
          <a:lstStyle/>
          <a:p>
            <a:r>
              <a:rPr lang="uk-UA" dirty="0" smtClean="0">
                <a:latin typeface="Times New Roman" pitchFamily="18" charset="0"/>
                <a:cs typeface="Times New Roman" pitchFamily="18" charset="0"/>
              </a:rPr>
              <a:t>На рівні </a:t>
            </a:r>
            <a:r>
              <a:rPr lang="uk-UA" b="1" dirty="0" smtClean="0">
                <a:latin typeface="Times New Roman" pitchFamily="18" charset="0"/>
                <a:cs typeface="Times New Roman" pitchFamily="18" charset="0"/>
              </a:rPr>
              <a:t>бакалавра</a:t>
            </a:r>
            <a:r>
              <a:rPr lang="uk-UA" dirty="0" smtClean="0">
                <a:latin typeface="Times New Roman" pitchFamily="18" charset="0"/>
                <a:cs typeface="Times New Roman" pitchFamily="18" charset="0"/>
              </a:rPr>
              <a:t> студенти скаржаться, що навчальні програми більш спеціалізовані, </a:t>
            </a:r>
            <a:r>
              <a:rPr lang="uk-UA" dirty="0" err="1" smtClean="0">
                <a:latin typeface="Times New Roman" pitchFamily="18" charset="0"/>
                <a:cs typeface="Times New Roman" pitchFamily="18" charset="0"/>
              </a:rPr>
              <a:t>фрагментовані</a:t>
            </a:r>
            <a:r>
              <a:rPr lang="uk-UA" dirty="0" smtClean="0">
                <a:latin typeface="Times New Roman" pitchFamily="18" charset="0"/>
                <a:cs typeface="Times New Roman" pitchFamily="18" charset="0"/>
              </a:rPr>
              <a:t> та занадто жорсткі. </a:t>
            </a:r>
          </a:p>
          <a:p>
            <a:r>
              <a:rPr lang="uk-UA" dirty="0" smtClean="0">
                <a:latin typeface="Times New Roman" pitchFamily="18" charset="0"/>
                <a:cs typeface="Times New Roman" pitchFamily="18" charset="0"/>
              </a:rPr>
              <a:t>На рівні </a:t>
            </a:r>
            <a:r>
              <a:rPr lang="uk-UA" b="1" dirty="0" smtClean="0">
                <a:latin typeface="Times New Roman" pitchFamily="18" charset="0"/>
                <a:cs typeface="Times New Roman" pitchFamily="18" charset="0"/>
              </a:rPr>
              <a:t>магістра</a:t>
            </a:r>
            <a:r>
              <a:rPr lang="uk-UA" dirty="0" smtClean="0">
                <a:latin typeface="Times New Roman" pitchFamily="18" charset="0"/>
                <a:cs typeface="Times New Roman" pitchFamily="18" charset="0"/>
              </a:rPr>
              <a:t> студенти скаржаться на відсутність гнучкості і відсутність </a:t>
            </a:r>
            <a:r>
              <a:rPr lang="uk-UA" dirty="0" err="1" smtClean="0">
                <a:latin typeface="Times New Roman" pitchFamily="18" charset="0"/>
                <a:cs typeface="Times New Roman" pitchFamily="18" charset="0"/>
              </a:rPr>
              <a:t>міждисциплінарності</a:t>
            </a:r>
            <a:r>
              <a:rPr lang="uk-UA" dirty="0" smtClean="0">
                <a:latin typeface="Times New Roman" pitchFamily="18" charset="0"/>
                <a:cs typeface="Times New Roman" pitchFamily="18" charset="0"/>
              </a:rPr>
              <a:t>.</a:t>
            </a:r>
          </a:p>
          <a:p>
            <a:r>
              <a:rPr lang="uk-UA" dirty="0" smtClean="0">
                <a:latin typeface="Times New Roman" pitchFamily="18" charset="0"/>
                <a:cs typeface="Times New Roman" pitchFamily="18" charset="0"/>
              </a:rPr>
              <a:t>На рівні </a:t>
            </a:r>
            <a:r>
              <a:rPr lang="en-US" b="1" dirty="0" smtClean="0">
                <a:latin typeface="Times New Roman" pitchFamily="18" charset="0"/>
                <a:cs typeface="Times New Roman" pitchFamily="18" charset="0"/>
              </a:rPr>
              <a:t>PhD</a:t>
            </a:r>
            <a:r>
              <a:rPr lang="uk-UA" dirty="0" smtClean="0">
                <a:latin typeface="Times New Roman" pitchFamily="18" charset="0"/>
                <a:cs typeface="Times New Roman" pitchFamily="18" charset="0"/>
              </a:rPr>
              <a:t> студенти скаржаться фрагментацію курсів, відсутність підтримки і орієнтації.</a:t>
            </a:r>
          </a:p>
        </p:txBody>
      </p:sp>
      <p:sp>
        <p:nvSpPr>
          <p:cNvPr id="2" name="Заголовок 1"/>
          <p:cNvSpPr>
            <a:spLocks noGrp="1"/>
          </p:cNvSpPr>
          <p:nvPr>
            <p:ph type="title"/>
          </p:nvPr>
        </p:nvSpPr>
        <p:spPr/>
        <p:txBody>
          <a:bodyPr>
            <a:normAutofit/>
          </a:bodyPr>
          <a:lstStyle/>
          <a:p>
            <a:r>
              <a:rPr lang="uk-UA" dirty="0" smtClean="0">
                <a:solidFill>
                  <a:srgbClr val="FFFF00"/>
                </a:solidFill>
                <a:latin typeface="Arial Black" pitchFamily="34" charset="0"/>
              </a:rPr>
              <a:t>Точки зору студентів</a:t>
            </a:r>
            <a:endParaRPr lang="uk-UA" dirty="0">
              <a:solidFill>
                <a:srgbClr val="FFFF00"/>
              </a:solidFill>
              <a:latin typeface="Arial Black"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993207"/>
            <a:ext cx="1983973" cy="1772912"/>
          </a:xfrm>
          <a:prstGeom prst="rect">
            <a:avLst/>
          </a:prstGeom>
        </p:spPr>
      </p:pic>
    </p:spTree>
    <p:extLst>
      <p:ext uri="{BB962C8B-B14F-4D97-AF65-F5344CB8AC3E}">
        <p14:creationId xmlns:p14="http://schemas.microsoft.com/office/powerpoint/2010/main" val="2745196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39552" y="2492896"/>
            <a:ext cx="7408333" cy="2841765"/>
          </a:xfrm>
        </p:spPr>
        <p:txBody>
          <a:bodyPr>
            <a:normAutofit/>
          </a:bodyPr>
          <a:lstStyle/>
          <a:p>
            <a:r>
              <a:rPr lang="uk-UA" dirty="0" smtClean="0">
                <a:latin typeface="Times New Roman" pitchFamily="18" charset="0"/>
                <a:cs typeface="Times New Roman" pitchFamily="18" charset="0"/>
              </a:rPr>
              <a:t>Студенти не мотивовані, вони недисципліновані і не знають про свої обов'язки.</a:t>
            </a:r>
          </a:p>
          <a:p>
            <a:r>
              <a:rPr lang="uk-UA" dirty="0" smtClean="0">
                <a:latin typeface="Times New Roman" pitchFamily="18" charset="0"/>
                <a:cs typeface="Times New Roman" pitchFamily="18" charset="0"/>
              </a:rPr>
              <a:t>Студенти не готові до досліджень ні в їх відповідних областях, ні в гуманістичному сенсі цього слова.</a:t>
            </a:r>
          </a:p>
          <a:p>
            <a:r>
              <a:rPr lang="uk-UA" dirty="0" smtClean="0">
                <a:latin typeface="Times New Roman" pitchFamily="18" charset="0"/>
                <a:cs typeface="Times New Roman" pitchFamily="18" charset="0"/>
              </a:rPr>
              <a:t>Студенти мають утилітарне розуміння освіти і, отже, тільки збирають </a:t>
            </a:r>
            <a:r>
              <a:rPr lang="en-GB" dirty="0" smtClean="0">
                <a:latin typeface="Times New Roman" pitchFamily="18" charset="0"/>
                <a:cs typeface="Times New Roman" pitchFamily="18" charset="0"/>
              </a:rPr>
              <a:t>ECTS.</a:t>
            </a:r>
          </a:p>
        </p:txBody>
      </p:sp>
      <p:sp>
        <p:nvSpPr>
          <p:cNvPr id="2" name="Заголовок 1"/>
          <p:cNvSpPr>
            <a:spLocks noGrp="1"/>
          </p:cNvSpPr>
          <p:nvPr>
            <p:ph type="title"/>
          </p:nvPr>
        </p:nvSpPr>
        <p:spPr/>
        <p:txBody>
          <a:bodyPr/>
          <a:lstStyle/>
          <a:p>
            <a:r>
              <a:rPr lang="ru-RU" b="1" dirty="0" smtClean="0">
                <a:solidFill>
                  <a:srgbClr val="FFFF00"/>
                </a:solidFill>
                <a:latin typeface="Arial Black" pitchFamily="34" charset="0"/>
                <a:cs typeface="Times New Roman" pitchFamily="18" charset="0"/>
              </a:rPr>
              <a:t>Точки </a:t>
            </a:r>
            <a:r>
              <a:rPr lang="ru-RU" b="1" dirty="0" err="1" smtClean="0">
                <a:solidFill>
                  <a:srgbClr val="FFFF00"/>
                </a:solidFill>
                <a:latin typeface="Arial Black" pitchFamily="34" charset="0"/>
                <a:cs typeface="Times New Roman" pitchFamily="18" charset="0"/>
              </a:rPr>
              <a:t>зору</a:t>
            </a:r>
            <a:r>
              <a:rPr lang="ru-RU" b="1" dirty="0" smtClean="0">
                <a:solidFill>
                  <a:srgbClr val="FFFF00"/>
                </a:solidFill>
                <a:latin typeface="Arial Black" pitchFamily="34" charset="0"/>
                <a:cs typeface="Times New Roman" pitchFamily="18" charset="0"/>
              </a:rPr>
              <a:t> </a:t>
            </a:r>
            <a:r>
              <a:rPr lang="ru-RU" b="1" dirty="0" err="1" smtClean="0">
                <a:solidFill>
                  <a:srgbClr val="FFFF00"/>
                </a:solidFill>
                <a:latin typeface="Arial Black" pitchFamily="34" charset="0"/>
                <a:cs typeface="Times New Roman" pitchFamily="18" charset="0"/>
              </a:rPr>
              <a:t>науковц</a:t>
            </a:r>
            <a:r>
              <a:rPr lang="uk-UA" b="1" dirty="0" err="1" smtClean="0">
                <a:solidFill>
                  <a:srgbClr val="FFFF00"/>
                </a:solidFill>
                <a:latin typeface="Arial Black" pitchFamily="34" charset="0"/>
                <a:cs typeface="Times New Roman" pitchFamily="18" charset="0"/>
              </a:rPr>
              <a:t>ів</a:t>
            </a:r>
            <a:endParaRPr lang="uk-UA" b="1" dirty="0">
              <a:solidFill>
                <a:srgbClr val="FFFF00"/>
              </a:solidFill>
              <a:latin typeface="Arial Black" pitchFamily="34" charset="0"/>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784" y="4869160"/>
            <a:ext cx="1525649" cy="1652786"/>
          </a:xfrm>
          <a:prstGeom prst="rect">
            <a:avLst/>
          </a:prstGeom>
        </p:spPr>
      </p:pic>
    </p:spTree>
    <p:extLst>
      <p:ext uri="{BB962C8B-B14F-4D97-AF65-F5344CB8AC3E}">
        <p14:creationId xmlns:p14="http://schemas.microsoft.com/office/powerpoint/2010/main" val="427711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491880" y="2636912"/>
            <a:ext cx="5328592" cy="3810736"/>
          </a:xfrm>
        </p:spPr>
        <p:txBody>
          <a:bodyPr>
            <a:normAutofit fontScale="92500"/>
          </a:bodyPr>
          <a:lstStyle/>
          <a:p>
            <a:pPr marL="0" indent="0">
              <a:buNone/>
            </a:pPr>
            <a:r>
              <a:rPr lang="uk-UA" sz="3200" dirty="0" smtClean="0">
                <a:latin typeface="Times New Roman" pitchFamily="18" charset="0"/>
                <a:cs typeface="Times New Roman" pitchFamily="18" charset="0"/>
              </a:rPr>
              <a:t>1. Каталог курсу/Інформаційний пакет.</a:t>
            </a:r>
          </a:p>
          <a:p>
            <a:pPr marL="0" indent="0">
              <a:buNone/>
            </a:pPr>
            <a:r>
              <a:rPr lang="uk-UA" sz="3200" dirty="0" smtClean="0">
                <a:latin typeface="Times New Roman" pitchFamily="18" charset="0"/>
                <a:cs typeface="Times New Roman" pitchFamily="18" charset="0"/>
              </a:rPr>
              <a:t>2. Аплікаційна форма студента (Заява-анкета студента).</a:t>
            </a:r>
          </a:p>
          <a:p>
            <a:pPr marL="0" indent="0">
              <a:buNone/>
            </a:pPr>
            <a:r>
              <a:rPr lang="uk-UA" sz="3200" dirty="0" smtClean="0">
                <a:latin typeface="Times New Roman" pitchFamily="18" charset="0"/>
                <a:cs typeface="Times New Roman" pitchFamily="18" charset="0"/>
              </a:rPr>
              <a:t>3. Академічна угода.</a:t>
            </a:r>
          </a:p>
          <a:p>
            <a:pPr marL="0" indent="0">
              <a:buNone/>
            </a:pPr>
            <a:r>
              <a:rPr lang="uk-UA" sz="3200" dirty="0" smtClean="0">
                <a:latin typeface="Times New Roman" pitchFamily="18" charset="0"/>
                <a:cs typeface="Times New Roman" pitchFamily="18" charset="0"/>
              </a:rPr>
              <a:t>4. Опис навчальних досягнень (Академічна довідка).</a:t>
            </a:r>
            <a:endParaRPr lang="uk-UA" sz="32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r>
              <a:rPr lang="uk-UA" sz="4800" b="1" dirty="0">
                <a:solidFill>
                  <a:srgbClr val="FFFF00"/>
                </a:solidFill>
                <a:latin typeface="Arial Black" pitchFamily="34" charset="0"/>
              </a:rPr>
              <a:t>Ключові документи ЄКТС</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852936"/>
            <a:ext cx="3096344"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1132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2636912"/>
            <a:ext cx="8496943" cy="3744416"/>
          </a:xfrm>
        </p:spPr>
        <p:txBody>
          <a:bodyPr>
            <a:normAutofit/>
          </a:bodyPr>
          <a:lstStyle/>
          <a:p>
            <a:r>
              <a:rPr lang="uk-UA" dirty="0" smtClean="0">
                <a:latin typeface="Times New Roman" pitchFamily="18" charset="0"/>
                <a:cs typeface="Times New Roman" pitchFamily="18" charset="0"/>
              </a:rPr>
              <a:t>Лише приблизно одна третина першокурсників склала  всі необхідні іспити, третина склала кілька, але не всі необхідні іспити, а одна третина студентів не з'явився для будь-якого з іспитів, необхідних для першого семестру.</a:t>
            </a:r>
          </a:p>
          <a:p>
            <a:r>
              <a:rPr lang="uk-UA" dirty="0" smtClean="0">
                <a:latin typeface="Times New Roman" pitchFamily="18" charset="0"/>
                <a:cs typeface="Times New Roman" pitchFamily="18" charset="0"/>
              </a:rPr>
              <a:t>Серед магістрантів 60% працюють більше 20 годин на тиждень. Вони приходять непідготовленими до занять.</a:t>
            </a:r>
          </a:p>
          <a:p>
            <a:r>
              <a:rPr lang="uk-UA" dirty="0" smtClean="0">
                <a:latin typeface="Times New Roman" pitchFamily="18" charset="0"/>
                <a:cs typeface="Times New Roman" pitchFamily="18" charset="0"/>
              </a:rPr>
              <a:t>Стають вчителями лише приблизно 20% від бажаючих.</a:t>
            </a:r>
          </a:p>
          <a:p>
            <a:r>
              <a:rPr lang="uk-UA" dirty="0" smtClean="0">
                <a:latin typeface="Times New Roman" pitchFamily="18" charset="0"/>
                <a:cs typeface="Times New Roman" pitchFamily="18" charset="0"/>
              </a:rPr>
              <a:t>Близько 40% докторантів активно продовжують свої дослідження і проекти.</a:t>
            </a:r>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a:xfrm>
            <a:off x="179512" y="332656"/>
            <a:ext cx="8820472" cy="1252728"/>
          </a:xfrm>
        </p:spPr>
        <p:txBody>
          <a:bodyPr>
            <a:noAutofit/>
          </a:bodyPr>
          <a:lstStyle/>
          <a:p>
            <a:r>
              <a:rPr lang="uk-UA" sz="3200" b="1" dirty="0" smtClean="0">
                <a:solidFill>
                  <a:srgbClr val="FFFF00"/>
                </a:solidFill>
                <a:latin typeface="Arial Black" pitchFamily="34" charset="0"/>
              </a:rPr>
              <a:t>Точка зору університету </a:t>
            </a:r>
            <a:br>
              <a:rPr lang="uk-UA" sz="3200" b="1" dirty="0" smtClean="0">
                <a:solidFill>
                  <a:srgbClr val="FFFF00"/>
                </a:solidFill>
                <a:latin typeface="Arial Black" pitchFamily="34" charset="0"/>
              </a:rPr>
            </a:br>
            <a:r>
              <a:rPr lang="uk-UA" sz="3200" b="1" dirty="0" smtClean="0">
                <a:solidFill>
                  <a:srgbClr val="FFFF00"/>
                </a:solidFill>
                <a:latin typeface="Arial Black" pitchFamily="34" charset="0"/>
              </a:rPr>
              <a:t>(на прикладі університету м. Відень)</a:t>
            </a:r>
            <a:endParaRPr lang="uk-UA" sz="3200" b="1" dirty="0">
              <a:solidFill>
                <a:srgbClr val="FFFF00"/>
              </a:solidFill>
              <a:latin typeface="Arial Black" pitchFamily="34" charset="0"/>
            </a:endParaRPr>
          </a:p>
        </p:txBody>
      </p:sp>
    </p:spTree>
    <p:extLst>
      <p:ext uri="{BB962C8B-B14F-4D97-AF65-F5344CB8AC3E}">
        <p14:creationId xmlns:p14="http://schemas.microsoft.com/office/powerpoint/2010/main" val="3748308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389250" y="2241374"/>
            <a:ext cx="5754750" cy="4499993"/>
          </a:xfrm>
        </p:spPr>
        <p:txBody>
          <a:bodyPr>
            <a:normAutofit fontScale="92500" lnSpcReduction="10000"/>
          </a:bodyPr>
          <a:lstStyle/>
          <a:p>
            <a:r>
              <a:rPr lang="uk-UA" dirty="0" smtClean="0">
                <a:latin typeface="Times New Roman" pitchFamily="18" charset="0"/>
                <a:cs typeface="Times New Roman" pitchFamily="18" charset="0"/>
              </a:rPr>
              <a:t>Студенти хочуть свободи, але </a:t>
            </a:r>
            <a:r>
              <a:rPr lang="uk-UA" b="1" dirty="0" smtClean="0">
                <a:latin typeface="Times New Roman" pitchFamily="18" charset="0"/>
                <a:cs typeface="Times New Roman" pitchFamily="18" charset="0"/>
              </a:rPr>
              <a:t>не можуть працювати відповідно до очікувань</a:t>
            </a:r>
            <a:r>
              <a:rPr lang="uk-UA" dirty="0" smtClean="0">
                <a:latin typeface="Times New Roman" pitchFamily="18" charset="0"/>
                <a:cs typeface="Times New Roman" pitchFamily="18" charset="0"/>
              </a:rPr>
              <a:t> професорів в плані незалежності, дисципліни та мотивації.</a:t>
            </a:r>
          </a:p>
          <a:p>
            <a:r>
              <a:rPr lang="uk-UA" dirty="0" smtClean="0">
                <a:latin typeface="Times New Roman" pitchFamily="18" charset="0"/>
                <a:cs typeface="Times New Roman" pitchFamily="18" charset="0"/>
              </a:rPr>
              <a:t>Студенти, як правило, </a:t>
            </a:r>
            <a:r>
              <a:rPr lang="uk-UA" b="1" dirty="0" smtClean="0">
                <a:latin typeface="Times New Roman" pitchFamily="18" charset="0"/>
                <a:cs typeface="Times New Roman" pitchFamily="18" charset="0"/>
              </a:rPr>
              <a:t>намагаються обійти Болонську систему</a:t>
            </a:r>
            <a:r>
              <a:rPr lang="uk-UA" dirty="0" smtClean="0">
                <a:latin typeface="Times New Roman" pitchFamily="18" charset="0"/>
                <a:cs typeface="Times New Roman" pitchFamily="18" charset="0"/>
              </a:rPr>
              <a:t> і не з готовністю виконують наявні навчальні програми. Вони хочуть </a:t>
            </a:r>
            <a:r>
              <a:rPr lang="uk-UA" b="1" dirty="0" smtClean="0">
                <a:latin typeface="Times New Roman" pitchFamily="18" charset="0"/>
                <a:cs typeface="Times New Roman" pitchFamily="18" charset="0"/>
              </a:rPr>
              <a:t>більшої автономії </a:t>
            </a:r>
            <a:r>
              <a:rPr lang="uk-UA" dirty="0" smtClean="0">
                <a:latin typeface="Times New Roman" pitchFamily="18" charset="0"/>
                <a:cs typeface="Times New Roman" pitchFamily="18" charset="0"/>
              </a:rPr>
              <a:t>і вибору.</a:t>
            </a:r>
          </a:p>
          <a:p>
            <a:r>
              <a:rPr lang="uk-UA" dirty="0" smtClean="0">
                <a:latin typeface="Times New Roman" pitchFamily="18" charset="0"/>
                <a:cs typeface="Times New Roman" pitchFamily="18" charset="0"/>
              </a:rPr>
              <a:t>Студенти виступають </a:t>
            </a:r>
            <a:r>
              <a:rPr lang="uk-UA" b="1" dirty="0" smtClean="0">
                <a:latin typeface="Times New Roman" pitchFamily="18" charset="0"/>
                <a:cs typeface="Times New Roman" pitchFamily="18" charset="0"/>
              </a:rPr>
              <a:t>за вільний доступ до університетів</a:t>
            </a:r>
            <a:r>
              <a:rPr lang="uk-UA" dirty="0" smtClean="0">
                <a:latin typeface="Times New Roman" pitchFamily="18" charset="0"/>
                <a:cs typeface="Times New Roman" pitchFamily="18" charset="0"/>
              </a:rPr>
              <a:t>, у той час як професура сумнівається, що в умовах необмеженого доступу до навчання можна досягти якісної освіти.</a:t>
            </a:r>
          </a:p>
        </p:txBody>
      </p:sp>
      <p:sp>
        <p:nvSpPr>
          <p:cNvPr id="2" name="Заголовок 1"/>
          <p:cNvSpPr>
            <a:spLocks noGrp="1"/>
          </p:cNvSpPr>
          <p:nvPr>
            <p:ph type="title"/>
          </p:nvPr>
        </p:nvSpPr>
        <p:spPr/>
        <p:txBody>
          <a:bodyPr>
            <a:normAutofit/>
          </a:bodyPr>
          <a:lstStyle/>
          <a:p>
            <a:r>
              <a:rPr lang="uk-UA" sz="4800" dirty="0" smtClean="0">
                <a:solidFill>
                  <a:srgbClr val="FFFF00"/>
                </a:solidFill>
                <a:latin typeface="Arial Black" pitchFamily="34" charset="0"/>
              </a:rPr>
              <a:t>Результати аналізу</a:t>
            </a:r>
            <a:endParaRPr lang="uk-UA" sz="4800" dirty="0">
              <a:solidFill>
                <a:srgbClr val="FFFF00"/>
              </a:solidFill>
              <a:latin typeface="Arial Black" pitchFamily="34"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r="23357" b="14792"/>
          <a:stretch/>
        </p:blipFill>
        <p:spPr>
          <a:xfrm>
            <a:off x="317645" y="2492896"/>
            <a:ext cx="3065722" cy="3408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3163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2348880"/>
            <a:ext cx="8496943" cy="4320480"/>
          </a:xfrm>
        </p:spPr>
        <p:txBody>
          <a:bodyPr>
            <a:normAutofit fontScale="92500" lnSpcReduction="10000"/>
          </a:bodyPr>
          <a:lstStyle/>
          <a:p>
            <a:r>
              <a:rPr lang="uk-UA" dirty="0" smtClean="0">
                <a:latin typeface="Times New Roman" pitchFamily="18" charset="0"/>
                <a:cs typeface="Times New Roman" pitchFamily="18" charset="0"/>
              </a:rPr>
              <a:t>Університет є спільнотою науковців </a:t>
            </a:r>
            <a:r>
              <a:rPr lang="ru-RU" dirty="0" smtClean="0">
                <a:latin typeface="Times New Roman" pitchFamily="18" charset="0"/>
                <a:cs typeface="Times New Roman" pitchFamily="18" charset="0"/>
              </a:rPr>
              <a:t>та</a:t>
            </a:r>
            <a:r>
              <a:rPr lang="uk-UA" dirty="0" smtClean="0">
                <a:latin typeface="Times New Roman" pitchFamily="18" charset="0"/>
                <a:cs typeface="Times New Roman" pitchFamily="18" charset="0"/>
              </a:rPr>
              <a:t> студентів, які не є клієнтами університету, вони не є споживачами продукту під назвою «знання». </a:t>
            </a:r>
          </a:p>
          <a:p>
            <a:r>
              <a:rPr lang="uk-UA" dirty="0" smtClean="0">
                <a:latin typeface="Times New Roman" pitchFamily="18" charset="0"/>
                <a:cs typeface="Times New Roman" pitchFamily="18" charset="0"/>
              </a:rPr>
              <a:t>Знання визначаються як знання, отримані  шляхом спілкування. </a:t>
            </a:r>
          </a:p>
          <a:p>
            <a:r>
              <a:rPr lang="uk-UA" dirty="0" smtClean="0">
                <a:latin typeface="Times New Roman" pitchFamily="18" charset="0"/>
                <a:cs typeface="Times New Roman" pitchFamily="18" charset="0"/>
              </a:rPr>
              <a:t>Під час навчання студенти розуміють логіку академічних міркувань, вони не тільки здобувають навички і компетентності для їх відповідних областей шляхом канонічного навчання, вони також повинні зрозуміти, чому дослідники прийшли до таких висновків, чим ці способи міркування відрізняються від інших.</a:t>
            </a:r>
          </a:p>
          <a:p>
            <a:r>
              <a:rPr lang="uk-UA" dirty="0" smtClean="0">
                <a:latin typeface="Times New Roman" pitchFamily="18" charset="0"/>
                <a:cs typeface="Times New Roman" pitchFamily="18" charset="0"/>
              </a:rPr>
              <a:t>Замість пошуку стажування за межами університету студентам повинна бути надана можливість інтеграції теорії і практики з метою поширення знань і надання допомоги в дослідженнях університету.</a:t>
            </a:r>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ru-RU" dirty="0" err="1" smtClean="0">
                <a:solidFill>
                  <a:srgbClr val="FFFF00"/>
                </a:solidFill>
                <a:latin typeface="Arial Black" pitchFamily="34" charset="0"/>
              </a:rPr>
              <a:t>Основна</a:t>
            </a:r>
            <a:r>
              <a:rPr lang="ru-RU" dirty="0" smtClean="0">
                <a:solidFill>
                  <a:srgbClr val="FFFF00"/>
                </a:solidFill>
                <a:latin typeface="Arial Black" pitchFamily="34" charset="0"/>
              </a:rPr>
              <a:t> </a:t>
            </a:r>
            <a:r>
              <a:rPr lang="ru-RU" dirty="0" err="1" smtClean="0">
                <a:solidFill>
                  <a:srgbClr val="FFFF00"/>
                </a:solidFill>
                <a:latin typeface="Arial Black" pitchFamily="34" charset="0"/>
              </a:rPr>
              <a:t>ідея</a:t>
            </a:r>
            <a:r>
              <a:rPr lang="ru-RU" dirty="0" smtClean="0">
                <a:solidFill>
                  <a:srgbClr val="FFFF00"/>
                </a:solidFill>
                <a:latin typeface="Arial Black" pitchFamily="34" charset="0"/>
              </a:rPr>
              <a:t> </a:t>
            </a:r>
            <a:r>
              <a:rPr lang="en-US" dirty="0" smtClean="0">
                <a:solidFill>
                  <a:srgbClr val="FFFF00"/>
                </a:solidFill>
                <a:latin typeface="Arial Black" pitchFamily="34" charset="0"/>
              </a:rPr>
              <a:t>RBE</a:t>
            </a:r>
            <a:endParaRPr lang="uk-UA" dirty="0">
              <a:solidFill>
                <a:srgbClr val="FFFF00"/>
              </a:solidFill>
              <a:latin typeface="Arial Black" pitchFamily="34" charset="0"/>
            </a:endParaRPr>
          </a:p>
        </p:txBody>
      </p:sp>
    </p:spTree>
    <p:extLst>
      <p:ext uri="{BB962C8B-B14F-4D97-AF65-F5344CB8AC3E}">
        <p14:creationId xmlns:p14="http://schemas.microsoft.com/office/powerpoint/2010/main" val="2892816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p14="http://schemas.microsoft.com/office/powerpoint/2010/main" val="1522497074"/>
              </p:ext>
            </p:extLst>
          </p:nvPr>
        </p:nvGraphicFramePr>
        <p:xfrm>
          <a:off x="251520" y="1628800"/>
          <a:ext cx="8640960" cy="5229200"/>
        </p:xfrm>
        <a:graphic>
          <a:graphicData uri="http://schemas.openxmlformats.org/drawingml/2006/table">
            <a:tbl>
              <a:tblPr firstRow="1" firstCol="1" bandRow="1">
                <a:tableStyleId>{5C22544A-7EE6-4342-B048-85BDC9FD1C3A}</a:tableStyleId>
              </a:tblPr>
              <a:tblGrid>
                <a:gridCol w="1529374"/>
                <a:gridCol w="2799585"/>
                <a:gridCol w="2553222"/>
                <a:gridCol w="1758779"/>
              </a:tblGrid>
              <a:tr h="638288">
                <a:tc gridSpan="4">
                  <a:txBody>
                    <a:bodyPr/>
                    <a:lstStyle/>
                    <a:p>
                      <a:pPr algn="ctr">
                        <a:lnSpc>
                          <a:spcPct val="115000"/>
                        </a:lnSpc>
                        <a:spcAft>
                          <a:spcPts val="0"/>
                        </a:spcAft>
                      </a:pPr>
                      <a:r>
                        <a:rPr lang="uk-UA" sz="2400" dirty="0">
                          <a:solidFill>
                            <a:schemeClr val="tx1"/>
                          </a:solidFill>
                          <a:effectLst/>
                          <a:latin typeface="Times New Roman" pitchFamily="18" charset="0"/>
                          <a:cs typeface="Times New Roman" pitchFamily="18" charset="0"/>
                        </a:rPr>
                        <a:t>Студенти є учасниками</a:t>
                      </a:r>
                      <a:endParaRPr lang="uk-UA" sz="24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r>
              <a:tr h="1769832">
                <a:tc rowSpan="2">
                  <a:txBody>
                    <a:bodyPr/>
                    <a:lstStyle/>
                    <a:p>
                      <a:pPr>
                        <a:lnSpc>
                          <a:spcPct val="115000"/>
                        </a:lnSpc>
                        <a:spcAft>
                          <a:spcPts val="0"/>
                        </a:spcAft>
                      </a:pPr>
                      <a:r>
                        <a:rPr lang="uk-UA" sz="2000" dirty="0">
                          <a:solidFill>
                            <a:schemeClr val="tx1"/>
                          </a:solidFill>
                          <a:effectLst/>
                          <a:latin typeface="Times New Roman" pitchFamily="18" charset="0"/>
                          <a:cs typeface="Times New Roman" pitchFamily="18" charset="0"/>
                        </a:rPr>
                        <a:t>Акцент на змісті досліджень</a:t>
                      </a:r>
                      <a:endParaRPr lang="uk-UA" sz="20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uk-UA" sz="1800" dirty="0" smtClean="0">
                          <a:effectLst/>
                          <a:latin typeface="Times New Roman" pitchFamily="18" charset="0"/>
                          <a:cs typeface="Times New Roman" pitchFamily="18" charset="0"/>
                        </a:rPr>
                        <a:t>На основі наукових консультацій </a:t>
                      </a:r>
                      <a:endParaRPr lang="uk-UA" sz="1800" dirty="0" smtClean="0">
                        <a:effectLst/>
                        <a:latin typeface="Times New Roman" pitchFamily="18" charset="0"/>
                        <a:ea typeface="Calibri"/>
                        <a:cs typeface="Times New Roman" pitchFamily="18" charset="0"/>
                      </a:endParaRPr>
                    </a:p>
                    <a:p>
                      <a:pPr algn="ctr">
                        <a:lnSpc>
                          <a:spcPct val="115000"/>
                        </a:lnSpc>
                        <a:spcAft>
                          <a:spcPts val="0"/>
                        </a:spcAft>
                      </a:pPr>
                      <a:r>
                        <a:rPr lang="uk-UA" sz="1800" i="1" dirty="0" smtClean="0">
                          <a:effectLst/>
                          <a:latin typeface="Times New Roman" pitchFamily="18" charset="0"/>
                          <a:cs typeface="Times New Roman" pitchFamily="18" charset="0"/>
                        </a:rPr>
                        <a:t>Залучення </a:t>
                      </a:r>
                      <a:r>
                        <a:rPr lang="uk-UA" sz="1800" i="1" dirty="0">
                          <a:effectLst/>
                          <a:latin typeface="Times New Roman" pitchFamily="18" charset="0"/>
                          <a:cs typeface="Times New Roman" pitchFamily="18" charset="0"/>
                        </a:rPr>
                        <a:t>до дослідницьких дискусій</a:t>
                      </a:r>
                      <a:endParaRPr lang="uk-UA" sz="1800" i="1" dirty="0">
                        <a:effectLst/>
                        <a:latin typeface="Times New Roman" pitchFamily="18" charset="0"/>
                        <a:ea typeface="Calibri"/>
                        <a:cs typeface="Times New Roman" pitchFamily="18" charset="0"/>
                      </a:endParaRPr>
                    </a:p>
                  </a:txBody>
                  <a:tcPr marL="68580" marR="68580" marT="0" marB="0" anchor="ctr">
                    <a:solidFill>
                      <a:schemeClr val="accent6">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uk-UA" sz="1800" dirty="0" smtClean="0">
                          <a:effectLst/>
                          <a:latin typeface="Times New Roman" pitchFamily="18" charset="0"/>
                          <a:cs typeface="Times New Roman" pitchFamily="18" charset="0"/>
                        </a:rPr>
                        <a:t>На основі досліджень</a:t>
                      </a:r>
                      <a:endParaRPr lang="uk-UA" sz="1800" dirty="0" smtClean="0">
                        <a:effectLst/>
                        <a:latin typeface="Times New Roman" pitchFamily="18" charset="0"/>
                        <a:ea typeface="Calibri"/>
                        <a:cs typeface="Times New Roman" pitchFamily="18" charset="0"/>
                      </a:endParaRPr>
                    </a:p>
                    <a:p>
                      <a:pPr algn="ctr">
                        <a:lnSpc>
                          <a:spcPct val="115000"/>
                        </a:lnSpc>
                        <a:spcAft>
                          <a:spcPts val="0"/>
                        </a:spcAft>
                      </a:pPr>
                      <a:r>
                        <a:rPr lang="uk-UA" sz="1800" i="1" dirty="0" smtClean="0">
                          <a:effectLst/>
                          <a:latin typeface="Times New Roman" pitchFamily="18" charset="0"/>
                          <a:cs typeface="Times New Roman" pitchFamily="18" charset="0"/>
                        </a:rPr>
                        <a:t>Проведення </a:t>
                      </a:r>
                      <a:r>
                        <a:rPr lang="uk-UA" sz="1800" i="1" dirty="0">
                          <a:effectLst/>
                          <a:latin typeface="Times New Roman" pitchFamily="18" charset="0"/>
                          <a:cs typeface="Times New Roman" pitchFamily="18" charset="0"/>
                        </a:rPr>
                        <a:t>досліджень і розслідувань</a:t>
                      </a:r>
                      <a:endParaRPr lang="uk-UA" sz="1800" i="1" dirty="0">
                        <a:effectLst/>
                        <a:latin typeface="Times New Roman" pitchFamily="18" charset="0"/>
                        <a:ea typeface="Calibri"/>
                        <a:cs typeface="Times New Roman" pitchFamily="18" charset="0"/>
                      </a:endParaRPr>
                    </a:p>
                  </a:txBody>
                  <a:tcPr marL="68580" marR="68580" marT="0" marB="0" anchor="ctr">
                    <a:solidFill>
                      <a:srgbClr val="FFC000"/>
                    </a:solidFill>
                  </a:tcPr>
                </a:tc>
                <a:tc rowSpan="2">
                  <a:txBody>
                    <a:bodyPr/>
                    <a:lstStyle/>
                    <a:p>
                      <a:pPr algn="r">
                        <a:lnSpc>
                          <a:spcPct val="115000"/>
                        </a:lnSpc>
                        <a:spcAft>
                          <a:spcPts val="0"/>
                        </a:spcAft>
                      </a:pPr>
                      <a:r>
                        <a:rPr lang="uk-UA" sz="2000" b="1" kern="1200" dirty="0">
                          <a:solidFill>
                            <a:schemeClr val="tx1"/>
                          </a:solidFill>
                          <a:effectLst/>
                          <a:latin typeface="Times New Roman" pitchFamily="18" charset="0"/>
                          <a:ea typeface="+mn-ea"/>
                          <a:cs typeface="Times New Roman" pitchFamily="18" charset="0"/>
                        </a:rPr>
                        <a:t>Акцент на процесі дослідження та проблемах</a:t>
                      </a:r>
                    </a:p>
                  </a:txBody>
                  <a:tcPr marL="68580" marR="68580" marT="0" marB="0" anchor="ctr">
                    <a:solidFill>
                      <a:schemeClr val="accent1"/>
                    </a:solidFill>
                  </a:tcPr>
                </a:tc>
              </a:tr>
              <a:tr h="2182792">
                <a:tc vMerge="1">
                  <a:txBody>
                    <a:bodyPr/>
                    <a:lstStyle/>
                    <a:p>
                      <a:endParaRPr lang="uk-UA"/>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uk-UA" sz="1800" dirty="0" smtClean="0">
                          <a:effectLst/>
                          <a:latin typeface="Times New Roman" pitchFamily="18" charset="0"/>
                          <a:cs typeface="Times New Roman" pitchFamily="18" charset="0"/>
                        </a:rPr>
                        <a:t>На основі наукового керівництва</a:t>
                      </a:r>
                      <a:endParaRPr lang="uk-UA" sz="1800" dirty="0" smtClean="0">
                        <a:effectLst/>
                        <a:latin typeface="Times New Roman" pitchFamily="18" charset="0"/>
                        <a:ea typeface="Calibri"/>
                        <a:cs typeface="Times New Roman" pitchFamily="18" charset="0"/>
                      </a:endParaRPr>
                    </a:p>
                    <a:p>
                      <a:pPr algn="ctr">
                        <a:lnSpc>
                          <a:spcPct val="115000"/>
                        </a:lnSpc>
                        <a:spcAft>
                          <a:spcPts val="0"/>
                        </a:spcAft>
                      </a:pPr>
                      <a:r>
                        <a:rPr lang="uk-UA" sz="1800" i="1" dirty="0" smtClean="0">
                          <a:effectLst/>
                          <a:latin typeface="Times New Roman" pitchFamily="18" charset="0"/>
                          <a:cs typeface="Times New Roman" pitchFamily="18" charset="0"/>
                        </a:rPr>
                        <a:t>Навчання </a:t>
                      </a:r>
                      <a:r>
                        <a:rPr lang="uk-UA" sz="1800" i="1" dirty="0">
                          <a:effectLst/>
                          <a:latin typeface="Times New Roman" pitchFamily="18" charset="0"/>
                          <a:cs typeface="Times New Roman" pitchFamily="18" charset="0"/>
                        </a:rPr>
                        <a:t>про поточні дослідження в цій дисципліні</a:t>
                      </a:r>
                      <a:endParaRPr lang="uk-UA" sz="1800" i="1" dirty="0">
                        <a:effectLst/>
                        <a:latin typeface="Times New Roman" pitchFamily="18" charset="0"/>
                        <a:ea typeface="Calibri"/>
                        <a:cs typeface="Times New Roman" pitchFamily="18" charset="0"/>
                      </a:endParaRPr>
                    </a:p>
                  </a:txBody>
                  <a:tcPr marL="68580" marR="68580" marT="0" marB="0" anchor="ctr">
                    <a:solidFill>
                      <a:schemeClr val="accent4">
                        <a:lumMod val="75000"/>
                      </a:schemeClr>
                    </a:solidFill>
                  </a:tcPr>
                </a:tc>
                <a:tc>
                  <a:txBody>
                    <a:bodyPr/>
                    <a:lstStyle/>
                    <a:p>
                      <a:pPr algn="ctr">
                        <a:lnSpc>
                          <a:spcPct val="115000"/>
                        </a:lnSpc>
                        <a:spcAft>
                          <a:spcPts val="0"/>
                        </a:spcAft>
                      </a:pPr>
                      <a:r>
                        <a:rPr lang="uk-UA" sz="1800" dirty="0" smtClean="0">
                          <a:effectLst/>
                          <a:latin typeface="Times New Roman" pitchFamily="18" charset="0"/>
                          <a:cs typeface="Times New Roman" pitchFamily="18" charset="0"/>
                        </a:rPr>
                        <a:t>На основі орієнтації на дослідження</a:t>
                      </a:r>
                    </a:p>
                    <a:p>
                      <a:pPr algn="ctr">
                        <a:lnSpc>
                          <a:spcPct val="115000"/>
                        </a:lnSpc>
                        <a:spcAft>
                          <a:spcPts val="0"/>
                        </a:spcAft>
                      </a:pPr>
                      <a:r>
                        <a:rPr lang="uk-UA" sz="1800" i="1" dirty="0" smtClean="0">
                          <a:effectLst/>
                          <a:latin typeface="Times New Roman" pitchFamily="18" charset="0"/>
                          <a:cs typeface="Times New Roman" pitchFamily="18" charset="0"/>
                        </a:rPr>
                        <a:t>Розвиток</a:t>
                      </a:r>
                      <a:r>
                        <a:rPr lang="uk-UA" sz="1800" i="1" dirty="0">
                          <a:effectLst/>
                          <a:latin typeface="Times New Roman" pitchFamily="18" charset="0"/>
                          <a:cs typeface="Times New Roman" pitchFamily="18" charset="0"/>
                        </a:rPr>
                        <a:t>  навичок та техніки дослідження та розслідування</a:t>
                      </a:r>
                      <a:endParaRPr lang="uk-UA" sz="1800" i="1" dirty="0">
                        <a:effectLst/>
                        <a:latin typeface="Times New Roman" pitchFamily="18" charset="0"/>
                        <a:ea typeface="Calibri"/>
                        <a:cs typeface="Times New Roman" pitchFamily="18" charset="0"/>
                      </a:endParaRPr>
                    </a:p>
                  </a:txBody>
                  <a:tcPr marL="68580" marR="68580" marT="0" marB="0" anchor="ctr">
                    <a:solidFill>
                      <a:srgbClr val="0070C0"/>
                    </a:solidFill>
                  </a:tcPr>
                </a:tc>
                <a:tc vMerge="1">
                  <a:txBody>
                    <a:bodyPr/>
                    <a:lstStyle/>
                    <a:p>
                      <a:endParaRPr lang="uk-UA"/>
                    </a:p>
                  </a:txBody>
                  <a:tcPr/>
                </a:tc>
              </a:tr>
              <a:tr h="638288">
                <a:tc gridSpan="4">
                  <a:txBody>
                    <a:bodyPr/>
                    <a:lstStyle/>
                    <a:p>
                      <a:pPr algn="ctr">
                        <a:lnSpc>
                          <a:spcPct val="115000"/>
                        </a:lnSpc>
                        <a:spcAft>
                          <a:spcPts val="0"/>
                        </a:spcAft>
                      </a:pPr>
                      <a:r>
                        <a:rPr lang="uk-UA" sz="2400" dirty="0">
                          <a:solidFill>
                            <a:schemeClr val="tx1"/>
                          </a:solidFill>
                          <a:effectLst/>
                          <a:latin typeface="Times New Roman" pitchFamily="18" charset="0"/>
                          <a:cs typeface="Times New Roman" pitchFamily="18" charset="0"/>
                        </a:rPr>
                        <a:t>Студенти є </a:t>
                      </a:r>
                      <a:r>
                        <a:rPr lang="uk-UA" sz="2400" dirty="0" smtClean="0">
                          <a:solidFill>
                            <a:schemeClr val="tx1"/>
                          </a:solidFill>
                          <a:effectLst/>
                          <a:latin typeface="Times New Roman" pitchFamily="18" charset="0"/>
                          <a:cs typeface="Times New Roman" pitchFamily="18" charset="0"/>
                        </a:rPr>
                        <a:t>слухачами</a:t>
                      </a:r>
                      <a:endParaRPr lang="uk-UA" sz="24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r>
            </a:tbl>
          </a:graphicData>
        </a:graphic>
      </p:graphicFrame>
      <p:sp>
        <p:nvSpPr>
          <p:cNvPr id="2" name="Заголовок 1"/>
          <p:cNvSpPr>
            <a:spLocks noGrp="1"/>
          </p:cNvSpPr>
          <p:nvPr>
            <p:ph type="title"/>
          </p:nvPr>
        </p:nvSpPr>
        <p:spPr/>
        <p:txBody>
          <a:bodyPr>
            <a:normAutofit/>
          </a:bodyPr>
          <a:lstStyle/>
          <a:p>
            <a:r>
              <a:rPr lang="ru-RU" sz="3600" dirty="0" err="1" smtClean="0">
                <a:solidFill>
                  <a:srgbClr val="FFFF00"/>
                </a:solidFill>
                <a:latin typeface="Arial Black" pitchFamily="34" charset="0"/>
              </a:rPr>
              <a:t>Класифікація</a:t>
            </a:r>
            <a:r>
              <a:rPr lang="ru-RU" sz="3600" dirty="0" smtClean="0">
                <a:solidFill>
                  <a:srgbClr val="FFFF00"/>
                </a:solidFill>
                <a:latin typeface="Arial Black" pitchFamily="34" charset="0"/>
              </a:rPr>
              <a:t> </a:t>
            </a:r>
            <a:r>
              <a:rPr lang="ru-RU" sz="3600" dirty="0" err="1" smtClean="0">
                <a:solidFill>
                  <a:srgbClr val="FFFF00"/>
                </a:solidFill>
                <a:latin typeface="Arial Black" pitchFamily="34" charset="0"/>
              </a:rPr>
              <a:t>методів</a:t>
            </a:r>
            <a:r>
              <a:rPr lang="ru-RU" sz="3600" dirty="0" smtClean="0">
                <a:solidFill>
                  <a:srgbClr val="FFFF00"/>
                </a:solidFill>
                <a:latin typeface="Arial Black" pitchFamily="34" charset="0"/>
              </a:rPr>
              <a:t> </a:t>
            </a:r>
            <a:r>
              <a:rPr lang="ru-RU" sz="3600" dirty="0" err="1" smtClean="0">
                <a:solidFill>
                  <a:srgbClr val="FFFF00"/>
                </a:solidFill>
                <a:latin typeface="Arial Black" pitchFamily="34" charset="0"/>
              </a:rPr>
              <a:t>авчання</a:t>
            </a:r>
            <a:r>
              <a:rPr lang="ru-RU" sz="3600" dirty="0" smtClean="0">
                <a:solidFill>
                  <a:srgbClr val="FFFF00"/>
                </a:solidFill>
                <a:latin typeface="Arial Black" pitchFamily="34" charset="0"/>
              </a:rPr>
              <a:t> за </a:t>
            </a:r>
            <a:r>
              <a:rPr lang="en-US" sz="3600" dirty="0">
                <a:solidFill>
                  <a:srgbClr val="FFFF00"/>
                </a:solidFill>
                <a:latin typeface="Arial Black" pitchFamily="34" charset="0"/>
              </a:rPr>
              <a:t>Healey</a:t>
            </a:r>
            <a:r>
              <a:rPr lang="uk-UA" sz="3600" dirty="0">
                <a:solidFill>
                  <a:srgbClr val="FFFF00"/>
                </a:solidFill>
                <a:latin typeface="Arial Black" pitchFamily="34" charset="0"/>
              </a:rPr>
              <a:t> (</a:t>
            </a:r>
            <a:r>
              <a:rPr lang="en-US" sz="3600" dirty="0">
                <a:solidFill>
                  <a:srgbClr val="FFFF00"/>
                </a:solidFill>
                <a:latin typeface="Arial Black" pitchFamily="34" charset="0"/>
              </a:rPr>
              <a:t>2005</a:t>
            </a:r>
            <a:r>
              <a:rPr lang="uk-UA" sz="3600" dirty="0">
                <a:solidFill>
                  <a:srgbClr val="FFFF00"/>
                </a:solidFill>
                <a:latin typeface="Arial Black" pitchFamily="34" charset="0"/>
              </a:rPr>
              <a:t>)</a:t>
            </a:r>
          </a:p>
        </p:txBody>
      </p:sp>
    </p:spTree>
    <p:extLst>
      <p:ext uri="{BB962C8B-B14F-4D97-AF65-F5344CB8AC3E}">
        <p14:creationId xmlns:p14="http://schemas.microsoft.com/office/powerpoint/2010/main" val="1787492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7" y="2420888"/>
            <a:ext cx="8496944" cy="4248471"/>
          </a:xfrm>
        </p:spPr>
        <p:txBody>
          <a:bodyPr>
            <a:normAutofit lnSpcReduction="10000"/>
          </a:bodyPr>
          <a:lstStyle/>
          <a:p>
            <a:pPr marL="514350" indent="-514350">
              <a:buFont typeface="+mj-lt"/>
              <a:buAutoNum type="arabicPeriod"/>
            </a:pPr>
            <a:r>
              <a:rPr lang="uk-UA" dirty="0" smtClean="0">
                <a:latin typeface="Times New Roman" pitchFamily="18" charset="0"/>
                <a:cs typeface="Times New Roman" pitchFamily="18" charset="0"/>
              </a:rPr>
              <a:t>Три цикли навчання повинні бути чітко диференційовані за </a:t>
            </a:r>
            <a:r>
              <a:rPr lang="uk-UA" dirty="0" err="1" smtClean="0">
                <a:latin typeface="Times New Roman" pitchFamily="18" charset="0"/>
                <a:cs typeface="Times New Roman" pitchFamily="18" charset="0"/>
              </a:rPr>
              <a:t>компетентностями</a:t>
            </a:r>
            <a:r>
              <a:rPr lang="uk-UA" dirty="0" smtClean="0">
                <a:latin typeface="Times New Roman" pitchFamily="18" charset="0"/>
                <a:cs typeface="Times New Roman" pitchFamily="18" charset="0"/>
              </a:rPr>
              <a:t> та навичкам і / або результатам навчання.</a:t>
            </a:r>
          </a:p>
          <a:p>
            <a:pPr lvl="2"/>
            <a:r>
              <a:rPr lang="uk-UA" b="1" dirty="0" smtClean="0">
                <a:latin typeface="Times New Roman" pitchFamily="18" charset="0"/>
                <a:cs typeface="Times New Roman" pitchFamily="18" charset="0"/>
              </a:rPr>
              <a:t>BA</a:t>
            </a:r>
            <a:r>
              <a:rPr lang="uk-UA" dirty="0" smtClean="0">
                <a:latin typeface="Times New Roman" pitchFamily="18" charset="0"/>
                <a:cs typeface="Times New Roman" pitchFamily="18" charset="0"/>
              </a:rPr>
              <a:t> - навчання, засноване на дослідженні;</a:t>
            </a:r>
          </a:p>
          <a:p>
            <a:pPr lvl="2"/>
            <a:r>
              <a:rPr lang="uk-UA" b="1" dirty="0" smtClean="0">
                <a:latin typeface="Times New Roman" pitchFamily="18" charset="0"/>
                <a:cs typeface="Times New Roman" pitchFamily="18" charset="0"/>
              </a:rPr>
              <a:t>MA</a:t>
            </a:r>
            <a:r>
              <a:rPr lang="uk-UA" dirty="0" smtClean="0">
                <a:latin typeface="Times New Roman" pitchFamily="18" charset="0"/>
                <a:cs typeface="Times New Roman" pitchFamily="18" charset="0"/>
              </a:rPr>
              <a:t> – навчання, зосереджене на дослідженні;</a:t>
            </a:r>
          </a:p>
          <a:p>
            <a:pPr lvl="2"/>
            <a:r>
              <a:rPr lang="uk-UA" b="1" dirty="0" err="1" smtClean="0">
                <a:latin typeface="Times New Roman" pitchFamily="18" charset="0"/>
                <a:cs typeface="Times New Roman" pitchFamily="18" charset="0"/>
              </a:rPr>
              <a:t>PhD</a:t>
            </a:r>
            <a:r>
              <a:rPr lang="uk-UA" dirty="0" smtClean="0">
                <a:latin typeface="Times New Roman" pitchFamily="18" charset="0"/>
                <a:cs typeface="Times New Roman" pitchFamily="18" charset="0"/>
              </a:rPr>
              <a:t> - саме дослідження.</a:t>
            </a:r>
          </a:p>
          <a:p>
            <a:pPr marL="514350" indent="-514350">
              <a:buFont typeface="+mj-lt"/>
              <a:buAutoNum type="arabicPeriod"/>
            </a:pPr>
            <a:r>
              <a:rPr lang="uk-UA" dirty="0" smtClean="0">
                <a:latin typeface="Times New Roman" pitchFamily="18" charset="0"/>
                <a:cs typeface="Times New Roman" pitchFamily="18" charset="0"/>
              </a:rPr>
              <a:t>На інституціональному рівні важливо здійснити структурні зміни, зокрема, пов'язані з розвитком науково-дослідного потенціалу та навчальних програм.</a:t>
            </a:r>
          </a:p>
          <a:p>
            <a:pPr marL="514350" indent="-514350">
              <a:buFont typeface="+mj-lt"/>
              <a:buAutoNum type="arabicPeriod"/>
            </a:pPr>
            <a:r>
              <a:rPr lang="uk-UA" dirty="0" smtClean="0">
                <a:latin typeface="Times New Roman" pitchFamily="18" charset="0"/>
                <a:cs typeface="Times New Roman" pitchFamily="18" charset="0"/>
              </a:rPr>
              <a:t>Для того щоб подолати проблеми критичної маси для дослідження важливо приймати різні механізми - спільні програми, спільні університетські мережі тощо.</a:t>
            </a:r>
          </a:p>
          <a:p>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r>
              <a:rPr lang="uk-UA" dirty="0" smtClean="0">
                <a:solidFill>
                  <a:srgbClr val="FFFF00"/>
                </a:solidFill>
                <a:latin typeface="Arial Black" pitchFamily="34" charset="0"/>
              </a:rPr>
              <a:t>Пропозиції (Єреван-2012)</a:t>
            </a:r>
            <a:endParaRPr lang="uk-UA" dirty="0">
              <a:solidFill>
                <a:srgbClr val="FFFF00"/>
              </a:solidFill>
              <a:latin typeface="Arial Black" pitchFamily="34" charset="0"/>
            </a:endParaRPr>
          </a:p>
        </p:txBody>
      </p:sp>
    </p:spTree>
    <p:extLst>
      <p:ext uri="{BB962C8B-B14F-4D97-AF65-F5344CB8AC3E}">
        <p14:creationId xmlns:p14="http://schemas.microsoft.com/office/powerpoint/2010/main" val="2015218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67544" y="2492896"/>
            <a:ext cx="8172896" cy="4065315"/>
          </a:xfrm>
        </p:spPr>
        <p:txBody>
          <a:bodyPr>
            <a:normAutofit/>
          </a:bodyPr>
          <a:lstStyle/>
          <a:p>
            <a:r>
              <a:rPr lang="uk-UA" dirty="0" smtClean="0">
                <a:latin typeface="Times New Roman" pitchFamily="18" charset="0"/>
                <a:cs typeface="Times New Roman" pitchFamily="18" charset="0"/>
              </a:rPr>
              <a:t>Загальні </a:t>
            </a:r>
            <a:r>
              <a:rPr lang="uk-UA" dirty="0">
                <a:latin typeface="Times New Roman" pitchFamily="18" charset="0"/>
                <a:cs typeface="Times New Roman" pitchFamily="18" charset="0"/>
              </a:rPr>
              <a:t>навички включають в себе вирішення проблем, критичне мислення, письмо, говоріння, читання. </a:t>
            </a:r>
            <a:endParaRPr lang="uk-UA"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Студенти</a:t>
            </a:r>
            <a:r>
              <a:rPr lang="uk-UA" dirty="0">
                <a:latin typeface="Times New Roman" pitchFamily="18" charset="0"/>
                <a:cs typeface="Times New Roman" pitchFamily="18" charset="0"/>
              </a:rPr>
              <a:t>, які отримують знання досліджень / дисципліни можуть розширити свої знання у своїй області з літератури, методології та етики для людини. </a:t>
            </a:r>
            <a:endParaRPr lang="uk-UA"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Побудова </a:t>
            </a:r>
            <a:r>
              <a:rPr lang="uk-UA" dirty="0">
                <a:latin typeface="Times New Roman" pitchFamily="18" charset="0"/>
                <a:cs typeface="Times New Roman" pitchFamily="18" charset="0"/>
              </a:rPr>
              <a:t>відносин стає результатом контакту студента з викладачами за межами класної кімнати, наставництво, знайомство з іншими студентами і навички роботи в команді.</a:t>
            </a:r>
          </a:p>
        </p:txBody>
      </p:sp>
      <p:sp>
        <p:nvSpPr>
          <p:cNvPr id="2" name="Заголовок 1"/>
          <p:cNvSpPr>
            <a:spLocks noGrp="1"/>
          </p:cNvSpPr>
          <p:nvPr>
            <p:ph type="title"/>
          </p:nvPr>
        </p:nvSpPr>
        <p:spPr/>
        <p:txBody>
          <a:bodyPr>
            <a:normAutofit/>
          </a:bodyPr>
          <a:lstStyle/>
          <a:p>
            <a:r>
              <a:rPr lang="en-US" dirty="0" smtClean="0">
                <a:solidFill>
                  <a:srgbClr val="FFFF00"/>
                </a:solidFill>
                <a:latin typeface="Arial Black" pitchFamily="34" charset="0"/>
              </a:rPr>
              <a:t>RBE: </a:t>
            </a:r>
            <a:r>
              <a:rPr lang="uk-UA" dirty="0" smtClean="0">
                <a:solidFill>
                  <a:srgbClr val="FFFF00"/>
                </a:solidFill>
                <a:latin typeface="Arial Black" pitchFamily="34" charset="0"/>
              </a:rPr>
              <a:t>розвиток навичок</a:t>
            </a:r>
            <a:endParaRPr lang="uk-UA" dirty="0">
              <a:solidFill>
                <a:srgbClr val="FFFF00"/>
              </a:solidFill>
              <a:latin typeface="Arial Black" pitchFamily="34" charset="0"/>
            </a:endParaRPr>
          </a:p>
        </p:txBody>
      </p:sp>
    </p:spTree>
    <p:extLst>
      <p:ext uri="{BB962C8B-B14F-4D97-AF65-F5344CB8AC3E}">
        <p14:creationId xmlns:p14="http://schemas.microsoft.com/office/powerpoint/2010/main" val="2799341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2564904"/>
            <a:ext cx="7956873" cy="3921299"/>
          </a:xfrm>
        </p:spPr>
        <p:txBody>
          <a:bodyPr>
            <a:normAutofit fontScale="92500" lnSpcReduction="20000"/>
          </a:bodyPr>
          <a:lstStyle/>
          <a:p>
            <a:r>
              <a:rPr lang="uk-UA" dirty="0" smtClean="0">
                <a:latin typeface="Times New Roman" pitchFamily="18" charset="0"/>
                <a:cs typeface="Times New Roman" pitchFamily="18" charset="0"/>
              </a:rPr>
              <a:t>Інтеграція досліджень в навчальні плани має враховувати обмеження по часу.</a:t>
            </a:r>
          </a:p>
          <a:p>
            <a:r>
              <a:rPr lang="uk-UA" dirty="0" smtClean="0">
                <a:latin typeface="Times New Roman" pitchFamily="18" charset="0"/>
                <a:cs typeface="Times New Roman" pitchFamily="18" charset="0"/>
              </a:rPr>
              <a:t>Є труднощі при порівнянні досвіду одного дослідження з іншим через варіативність дисциплін, студентів та їхніх наставників на факультеті.</a:t>
            </a:r>
          </a:p>
          <a:p>
            <a:r>
              <a:rPr lang="uk-UA" dirty="0" smtClean="0">
                <a:latin typeface="Times New Roman" pitchFamily="18" charset="0"/>
                <a:cs typeface="Times New Roman" pitchFamily="18" charset="0"/>
              </a:rPr>
              <a:t>Дослідження має бути цікавим, розв'язуваним і актуальним.</a:t>
            </a:r>
          </a:p>
          <a:p>
            <a:r>
              <a:rPr lang="uk-UA" dirty="0" smtClean="0">
                <a:latin typeface="Times New Roman" pitchFamily="18" charset="0"/>
                <a:cs typeface="Times New Roman" pitchFamily="18" charset="0"/>
              </a:rPr>
              <a:t>Антипатія від деяких вчених (</a:t>
            </a:r>
            <a:r>
              <a:rPr lang="en-GB" dirty="0" smtClean="0">
                <a:latin typeface="Times New Roman" pitchFamily="18" charset="0"/>
                <a:cs typeface="Times New Roman" pitchFamily="18" charset="0"/>
              </a:rPr>
              <a:t>RBE </a:t>
            </a:r>
            <a:r>
              <a:rPr lang="uk-UA" dirty="0" smtClean="0">
                <a:latin typeface="Times New Roman" pitchFamily="18" charset="0"/>
                <a:cs typeface="Times New Roman" pitchFamily="18" charset="0"/>
              </a:rPr>
              <a:t>потребує в якості викладачів активних дослідників).</a:t>
            </a:r>
          </a:p>
          <a:p>
            <a:r>
              <a:rPr lang="uk-UA" dirty="0" smtClean="0">
                <a:latin typeface="Times New Roman" pitchFamily="18" charset="0"/>
                <a:cs typeface="Times New Roman" pitchFamily="18" charset="0"/>
              </a:rPr>
              <a:t>Проведення досліджень не повинно розглядатися як професійний процес, який студенти-бакалаври не можуть собі дозволити. </a:t>
            </a:r>
            <a:r>
              <a:rPr lang="uk-UA" b="1" dirty="0" smtClean="0">
                <a:latin typeface="Times New Roman" pitchFamily="18" charset="0"/>
                <a:cs typeface="Times New Roman" pitchFamily="18" charset="0"/>
              </a:rPr>
              <a:t>Хибним має стати уявлення, що дослідження не для всіх</a:t>
            </a:r>
            <a:r>
              <a:rPr lang="uk-UA" dirty="0" smtClean="0">
                <a:latin typeface="Times New Roman" pitchFamily="18" charset="0"/>
                <a:cs typeface="Times New Roman" pitchFamily="18" charset="0"/>
              </a:rPr>
              <a:t>, особливо на початковому університетському рівні.</a:t>
            </a:r>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uk-UA" b="1" dirty="0" smtClean="0">
                <a:solidFill>
                  <a:srgbClr val="FFFF00"/>
                </a:solidFill>
                <a:latin typeface="Arial Black" pitchFamily="34" charset="0"/>
              </a:rPr>
              <a:t>Проблеми </a:t>
            </a:r>
            <a:r>
              <a:rPr lang="en-US" b="1" dirty="0" smtClean="0">
                <a:solidFill>
                  <a:srgbClr val="FFFF00"/>
                </a:solidFill>
                <a:latin typeface="Arial Black" pitchFamily="34" charset="0"/>
              </a:rPr>
              <a:t>RBE</a:t>
            </a:r>
            <a:endParaRPr lang="uk-UA" b="1" dirty="0">
              <a:solidFill>
                <a:srgbClr val="FFFF00"/>
              </a:solidFill>
              <a:latin typeface="Arial Black" pitchFamily="34" charset="0"/>
            </a:endParaRPr>
          </a:p>
        </p:txBody>
      </p:sp>
    </p:spTree>
    <p:extLst>
      <p:ext uri="{BB962C8B-B14F-4D97-AF65-F5344CB8AC3E}">
        <p14:creationId xmlns:p14="http://schemas.microsoft.com/office/powerpoint/2010/main" val="3720314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72067" y="2675466"/>
            <a:ext cx="8020413" cy="3057789"/>
          </a:xfrm>
        </p:spPr>
        <p:txBody>
          <a:bodyPr>
            <a:normAutofit fontScale="92500" lnSpcReduction="10000"/>
          </a:bodyPr>
          <a:lstStyle/>
          <a:p>
            <a:r>
              <a:rPr lang="uk-UA" sz="3200" dirty="0" smtClean="0">
                <a:latin typeface="Times New Roman" pitchFamily="18" charset="0"/>
                <a:cs typeface="Times New Roman" pitchFamily="18" charset="0"/>
              </a:rPr>
              <a:t>Маастрихтський університет (Нідерланди)</a:t>
            </a:r>
          </a:p>
          <a:p>
            <a:endParaRPr lang="uk-UA" sz="3200" dirty="0" smtClean="0">
              <a:latin typeface="Times New Roman" pitchFamily="18" charset="0"/>
              <a:cs typeface="Times New Roman" pitchFamily="18" charset="0"/>
            </a:endParaRPr>
          </a:p>
          <a:p>
            <a:r>
              <a:rPr lang="uk-UA" sz="3200" dirty="0" smtClean="0">
                <a:latin typeface="Times New Roman" pitchFamily="18" charset="0"/>
                <a:cs typeface="Times New Roman" pitchFamily="18" charset="0"/>
              </a:rPr>
              <a:t>Університет м. Глазго (Шотландія)</a:t>
            </a:r>
          </a:p>
          <a:p>
            <a:endParaRPr lang="uk-UA" sz="3200" dirty="0" smtClean="0">
              <a:latin typeface="Times New Roman" pitchFamily="18" charset="0"/>
              <a:cs typeface="Times New Roman" pitchFamily="18" charset="0"/>
            </a:endParaRPr>
          </a:p>
          <a:p>
            <a:r>
              <a:rPr lang="uk-UA" sz="3200" dirty="0" smtClean="0">
                <a:latin typeface="Times New Roman" pitchFamily="18" charset="0"/>
                <a:cs typeface="Times New Roman" pitchFamily="18" charset="0"/>
              </a:rPr>
              <a:t>Університет Гумбольдта м. Берлін (Німеччина) </a:t>
            </a:r>
            <a:endParaRPr lang="uk-UA" sz="32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uk-UA" b="1" dirty="0" smtClean="0">
                <a:solidFill>
                  <a:srgbClr val="FFFF00"/>
                </a:solidFill>
                <a:latin typeface="Arial Black" pitchFamily="34" charset="0"/>
              </a:rPr>
              <a:t>Приклади </a:t>
            </a:r>
            <a:r>
              <a:rPr lang="en-US" b="1" dirty="0" smtClean="0">
                <a:solidFill>
                  <a:srgbClr val="FFFF00"/>
                </a:solidFill>
                <a:latin typeface="Arial Black" pitchFamily="34" charset="0"/>
              </a:rPr>
              <a:t>RBE</a:t>
            </a:r>
            <a:endParaRPr lang="uk-UA" b="1" dirty="0">
              <a:solidFill>
                <a:srgbClr val="FFFF00"/>
              </a:solidFill>
              <a:latin typeface="Arial Black" pitchFamily="34" charset="0"/>
            </a:endParaRPr>
          </a:p>
        </p:txBody>
      </p:sp>
    </p:spTree>
    <p:extLst>
      <p:ext uri="{BB962C8B-B14F-4D97-AF65-F5344CB8AC3E}">
        <p14:creationId xmlns:p14="http://schemas.microsoft.com/office/powerpoint/2010/main" val="890088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67545" y="2492896"/>
            <a:ext cx="8676456" cy="3312367"/>
          </a:xfrm>
        </p:spPr>
        <p:txBody>
          <a:bodyPr>
            <a:normAutofit/>
          </a:bodyPr>
          <a:lstStyle/>
          <a:p>
            <a:pPr marL="0" indent="0">
              <a:buNone/>
            </a:pPr>
            <a:r>
              <a:rPr lang="ru-RU" dirty="0" smtClean="0">
                <a:latin typeface="Times New Roman" pitchFamily="18" charset="0"/>
                <a:cs typeface="Times New Roman" pitchFamily="18" charset="0"/>
              </a:rPr>
              <a:t>Координатор </a:t>
            </a:r>
            <a:r>
              <a:rPr lang="en-US" dirty="0" smtClean="0">
                <a:latin typeface="Times New Roman" pitchFamily="18" charset="0"/>
                <a:cs typeface="Times New Roman" pitchFamily="18" charset="0"/>
              </a:rPr>
              <a:t>ECTS </a:t>
            </a:r>
            <a:r>
              <a:rPr lang="uk-UA" dirty="0" smtClean="0">
                <a:latin typeface="Times New Roman" pitchFamily="18" charset="0"/>
                <a:cs typeface="Times New Roman" pitchFamily="18" charset="0"/>
              </a:rPr>
              <a:t>Київського національного університету імені Тараса Шевченка</a:t>
            </a:r>
            <a:endParaRPr lang="uk-UA"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Член </a:t>
            </a:r>
            <a:r>
              <a:rPr lang="ru-RU" dirty="0" err="1">
                <a:latin typeface="Times New Roman" pitchFamily="18" charset="0"/>
                <a:cs typeface="Times New Roman" pitchFamily="18" charset="0"/>
              </a:rPr>
              <a:t>Національної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команди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експертів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реформування</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вищої</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освіти </a:t>
            </a:r>
            <a:r>
              <a:rPr lang="uk-UA" dirty="0">
                <a:latin typeface="Times New Roman" pitchFamily="18" charset="0"/>
                <a:cs typeface="Times New Roman" pitchFamily="18" charset="0"/>
              </a:rPr>
              <a:t>України</a:t>
            </a:r>
          </a:p>
          <a:p>
            <a:pPr marL="0" indent="0">
              <a:buNone/>
            </a:pPr>
            <a:r>
              <a:rPr lang="uk-UA" dirty="0" err="1" smtClean="0">
                <a:latin typeface="Times New Roman" pitchFamily="18" charset="0"/>
                <a:cs typeface="Times New Roman" pitchFamily="18" charset="0"/>
              </a:rPr>
              <a:t>к.е.н</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доц. А.В. </a:t>
            </a:r>
            <a:r>
              <a:rPr lang="uk-UA" dirty="0" err="1" smtClean="0">
                <a:latin typeface="Times New Roman" pitchFamily="18" charset="0"/>
                <a:cs typeface="Times New Roman" pitchFamily="18" charset="0"/>
              </a:rPr>
              <a:t>Ставицький</a:t>
            </a:r>
            <a:endParaRPr lang="uk-UA" dirty="0">
              <a:latin typeface="Times New Roman" pitchFamily="18" charset="0"/>
              <a:cs typeface="Times New Roman" pitchFamily="18" charset="0"/>
            </a:endParaRPr>
          </a:p>
          <a:p>
            <a:pPr marL="0" indent="0">
              <a:buNone/>
            </a:pPr>
            <a:r>
              <a:rPr lang="en-GB" b="1" dirty="0" smtClean="0">
                <a:latin typeface="Times New Roman" pitchFamily="18" charset="0"/>
                <a:cs typeface="Times New Roman" pitchFamily="18" charset="0"/>
              </a:rPr>
              <a:t>a.stavytskyy@gmail.com</a:t>
            </a:r>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ru-RU" dirty="0" err="1" smtClean="0">
                <a:solidFill>
                  <a:srgbClr val="FFFF00"/>
                </a:solidFill>
                <a:latin typeface="Arial Black" pitchFamily="34" charset="0"/>
              </a:rPr>
              <a:t>Дякую</a:t>
            </a:r>
            <a:r>
              <a:rPr lang="ru-RU" dirty="0" smtClean="0">
                <a:solidFill>
                  <a:srgbClr val="FFFF00"/>
                </a:solidFill>
                <a:latin typeface="Arial Black" pitchFamily="34" charset="0"/>
              </a:rPr>
              <a:t> за </a:t>
            </a:r>
            <a:r>
              <a:rPr lang="ru-RU" dirty="0" err="1" smtClean="0">
                <a:solidFill>
                  <a:srgbClr val="FFFF00"/>
                </a:solidFill>
                <a:latin typeface="Arial Black" pitchFamily="34" charset="0"/>
              </a:rPr>
              <a:t>увагу</a:t>
            </a:r>
            <a:r>
              <a:rPr lang="ru-RU" dirty="0" smtClean="0">
                <a:solidFill>
                  <a:srgbClr val="FFFF00"/>
                </a:solidFill>
                <a:latin typeface="Arial Black" pitchFamily="34" charset="0"/>
              </a:rPr>
              <a:t>!</a:t>
            </a:r>
            <a:endParaRPr lang="uk-UA" dirty="0">
              <a:solidFill>
                <a:srgbClr val="FFFF00"/>
              </a:solidFill>
              <a:latin typeface="Arial Black"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005064"/>
            <a:ext cx="2564069" cy="2636912"/>
          </a:xfrm>
          <a:prstGeom prst="rect">
            <a:avLst/>
          </a:prstGeom>
        </p:spPr>
      </p:pic>
    </p:spTree>
    <p:extLst>
      <p:ext uri="{BB962C8B-B14F-4D97-AF65-F5344CB8AC3E}">
        <p14:creationId xmlns:p14="http://schemas.microsoft.com/office/powerpoint/2010/main" val="368129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204864"/>
            <a:ext cx="6192688" cy="4653136"/>
          </a:xfrm>
        </p:spPr>
        <p:txBody>
          <a:bodyPr>
            <a:normAutofit lnSpcReduction="10000"/>
          </a:bodyPr>
          <a:lstStyle/>
          <a:p>
            <a:pPr marL="0" indent="0">
              <a:buNone/>
            </a:pPr>
            <a:r>
              <a:rPr lang="uk-UA" dirty="0">
                <a:latin typeface="Times New Roman" pitchFamily="18" charset="0"/>
                <a:cs typeface="Times New Roman" pitchFamily="18" charset="0"/>
              </a:rPr>
              <a:t>В рамках </a:t>
            </a:r>
            <a:r>
              <a:rPr lang="uk-UA" b="1" dirty="0" smtClean="0">
                <a:latin typeface="Times New Roman" pitchFamily="18" charset="0"/>
                <a:cs typeface="Times New Roman" pitchFamily="18" charset="0"/>
              </a:rPr>
              <a:t>Бухарестського комюніке </a:t>
            </a:r>
            <a:r>
              <a:rPr lang="uk-UA" dirty="0">
                <a:latin typeface="Times New Roman" pitchFamily="18" charset="0"/>
                <a:cs typeface="Times New Roman" pitchFamily="18" charset="0"/>
              </a:rPr>
              <a:t>було висловлено прагнення до проведення </a:t>
            </a:r>
            <a:r>
              <a:rPr lang="uk-UA" u="sng" dirty="0">
                <a:latin typeface="Times New Roman" pitchFamily="18" charset="0"/>
                <a:cs typeface="Times New Roman" pitchFamily="18" charset="0"/>
              </a:rPr>
              <a:t>більш узгодженості освітньої політики</a:t>
            </a:r>
            <a:r>
              <a:rPr lang="uk-UA" dirty="0">
                <a:latin typeface="Times New Roman" pitchFamily="18" charset="0"/>
                <a:cs typeface="Times New Roman" pitchFamily="18" charset="0"/>
              </a:rPr>
              <a:t>, особливо в області використання кредитів ECTS, випуску додатків до диплома, підвищення гарантії якості та впровадження кваліфікаційних рамок, включаючи визначення й оцінку результатів навчання. Одним з найважливіших елементів, що дозволяє наблизитися до розв’язання поставлених задач, є </a:t>
            </a:r>
            <a:r>
              <a:rPr lang="uk-UA" b="1" u="sng" dirty="0">
                <a:latin typeface="Times New Roman" pitchFamily="18" charset="0"/>
                <a:cs typeface="Times New Roman" pitchFamily="18" charset="0"/>
              </a:rPr>
              <a:t>створення бази інформаційних пакетів навчальних дисциплін</a:t>
            </a:r>
            <a:r>
              <a:rPr lang="uk-UA" dirty="0">
                <a:latin typeface="Times New Roman" pitchFamily="18" charset="0"/>
                <a:cs typeface="Times New Roman" pitchFamily="18" charset="0"/>
              </a:rPr>
              <a:t> відповідного вузу. </a:t>
            </a:r>
          </a:p>
          <a:p>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uk-UA" sz="4800" b="1" dirty="0">
                <a:solidFill>
                  <a:srgbClr val="FFFF00"/>
                </a:solidFill>
                <a:latin typeface="Arial Black" pitchFamily="34" charset="0"/>
              </a:rPr>
              <a:t>Інформаційні пакети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487" y="2852936"/>
            <a:ext cx="2950513" cy="3312368"/>
          </a:xfrm>
          <a:prstGeom prst="rect">
            <a:avLst/>
          </a:prstGeom>
        </p:spPr>
      </p:pic>
    </p:spTree>
    <p:extLst>
      <p:ext uri="{BB962C8B-B14F-4D97-AF65-F5344CB8AC3E}">
        <p14:creationId xmlns:p14="http://schemas.microsoft.com/office/powerpoint/2010/main" val="4053889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76266" y="3884928"/>
            <a:ext cx="7032536" cy="2046478"/>
          </a:xfrm>
        </p:spPr>
        <p:txBody>
          <a:bodyPr>
            <a:normAutofit/>
          </a:bodyPr>
          <a:lstStyle/>
          <a:p>
            <a:pPr marL="0" indent="0">
              <a:buNone/>
            </a:pPr>
            <a:r>
              <a:rPr lang="uk-UA" dirty="0" smtClean="0">
                <a:latin typeface="Times New Roman" pitchFamily="18" charset="0"/>
                <a:cs typeface="Times New Roman" pitchFamily="18" charset="0"/>
              </a:rPr>
              <a:t>2) Іноді </a:t>
            </a:r>
            <a:r>
              <a:rPr lang="uk-UA" dirty="0">
                <a:latin typeface="Times New Roman" pitchFamily="18" charset="0"/>
                <a:cs typeface="Times New Roman" pitchFamily="18" charset="0"/>
              </a:rPr>
              <a:t>під інформаційним пакетом </a:t>
            </a:r>
            <a:r>
              <a:rPr lang="uk-UA" b="1" u="sng" dirty="0">
                <a:latin typeface="Times New Roman" pitchFamily="18" charset="0"/>
                <a:cs typeface="Times New Roman" pitchFamily="18" charset="0"/>
              </a:rPr>
              <a:t>розуміється</a:t>
            </a:r>
            <a:r>
              <a:rPr lang="uk-UA" dirty="0">
                <a:latin typeface="Times New Roman" pitchFamily="18" charset="0"/>
                <a:cs typeface="Times New Roman" pitchFamily="18" charset="0"/>
              </a:rPr>
              <a:t> фактично </a:t>
            </a:r>
            <a:r>
              <a:rPr lang="uk-UA" b="1" u="sng" dirty="0">
                <a:latin typeface="Times New Roman" pitchFamily="18" charset="0"/>
                <a:cs typeface="Times New Roman" pitchFamily="18" charset="0"/>
              </a:rPr>
              <a:t>навчальний план підготовки фахівців</a:t>
            </a:r>
            <a:r>
              <a:rPr lang="uk-UA" dirty="0">
                <a:latin typeface="Times New Roman" pitchFamily="18" charset="0"/>
                <a:cs typeface="Times New Roman" pitchFamily="18" charset="0"/>
              </a:rPr>
              <a:t>. </a:t>
            </a:r>
          </a:p>
          <a:p>
            <a:pPr marL="0" indent="0">
              <a:buNone/>
            </a:pPr>
            <a:r>
              <a:rPr lang="uk-UA" dirty="0" smtClean="0">
                <a:latin typeface="Times New Roman" pitchFamily="18" charset="0"/>
                <a:cs typeface="Times New Roman" pitchFamily="18" charset="0"/>
              </a:rPr>
              <a:t>3) Деякі </a:t>
            </a:r>
            <a:r>
              <a:rPr lang="uk-UA" dirty="0">
                <a:latin typeface="Times New Roman" pitchFamily="18" charset="0"/>
                <a:cs typeface="Times New Roman" pitchFamily="18" charset="0"/>
              </a:rPr>
              <a:t>вузи впроваджують </a:t>
            </a:r>
            <a:r>
              <a:rPr lang="uk-UA" b="1" u="sng" dirty="0" err="1">
                <a:latin typeface="Times New Roman" pitchFamily="18" charset="0"/>
                <a:cs typeface="Times New Roman" pitchFamily="18" charset="0"/>
              </a:rPr>
              <a:t>інтернет-портали</a:t>
            </a:r>
            <a:r>
              <a:rPr lang="uk-UA" dirty="0">
                <a:latin typeface="Times New Roman" pitchFamily="18" charset="0"/>
                <a:cs typeface="Times New Roman" pitchFamily="18" charset="0"/>
              </a:rPr>
              <a:t> для підтримки інформаційних пакетів</a:t>
            </a:r>
            <a:r>
              <a:rPr lang="uk-UA" dirty="0" smtClean="0">
                <a:latin typeface="Times New Roman" pitchFamily="18" charset="0"/>
                <a:cs typeface="Times New Roman" pitchFamily="18" charset="0"/>
              </a:rPr>
              <a:t>.</a:t>
            </a:r>
          </a:p>
        </p:txBody>
      </p:sp>
      <p:sp>
        <p:nvSpPr>
          <p:cNvPr id="2" name="Заголовок 1"/>
          <p:cNvSpPr>
            <a:spLocks noGrp="1"/>
          </p:cNvSpPr>
          <p:nvPr>
            <p:ph type="title"/>
          </p:nvPr>
        </p:nvSpPr>
        <p:spPr/>
        <p:txBody>
          <a:bodyPr>
            <a:noAutofit/>
          </a:bodyPr>
          <a:lstStyle/>
          <a:p>
            <a:r>
              <a:rPr lang="uk-UA" sz="4000" b="1" dirty="0">
                <a:solidFill>
                  <a:srgbClr val="FFFF00"/>
                </a:solidFill>
                <a:latin typeface="Arial Black" pitchFamily="34" charset="0"/>
              </a:rPr>
              <a:t>Проблеми з впровадженням в Україні</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882" y="4542047"/>
            <a:ext cx="3384984" cy="2286745"/>
          </a:xfrm>
          <a:prstGeom prst="rect">
            <a:avLst/>
          </a:prstGeom>
        </p:spPr>
      </p:pic>
      <p:sp>
        <p:nvSpPr>
          <p:cNvPr id="5" name="TextBox 4"/>
          <p:cNvSpPr txBox="1"/>
          <p:nvPr/>
        </p:nvSpPr>
        <p:spPr>
          <a:xfrm>
            <a:off x="467544" y="2348880"/>
            <a:ext cx="8496944" cy="1846659"/>
          </a:xfrm>
          <a:prstGeom prst="rect">
            <a:avLst/>
          </a:prstGeom>
          <a:noFill/>
        </p:spPr>
        <p:txBody>
          <a:bodyPr wrap="square" rtlCol="0">
            <a:spAutoFit/>
          </a:bodyPr>
          <a:lstStyle/>
          <a:p>
            <a:r>
              <a:rPr lang="uk-UA" sz="2400" dirty="0" smtClean="0">
                <a:solidFill>
                  <a:schemeClr val="tx2"/>
                </a:solidFill>
                <a:latin typeface="Times New Roman" pitchFamily="18" charset="0"/>
                <a:cs typeface="Times New Roman" pitchFamily="18" charset="0"/>
              </a:rPr>
              <a:t>1) Існують </a:t>
            </a:r>
            <a:r>
              <a:rPr lang="uk-UA" sz="2400" b="1" u="sng" dirty="0">
                <a:solidFill>
                  <a:schemeClr val="tx2"/>
                </a:solidFill>
                <a:latin typeface="Times New Roman" pitchFamily="18" charset="0"/>
                <a:cs typeface="Times New Roman" pitchFamily="18" charset="0"/>
              </a:rPr>
              <a:t>розбіжності у розумінні структури та форми інформаційного пакету</a:t>
            </a:r>
            <a:r>
              <a:rPr lang="uk-UA" sz="2400" dirty="0">
                <a:solidFill>
                  <a:schemeClr val="tx2"/>
                </a:solidFill>
                <a:latin typeface="Times New Roman" pitchFamily="18" charset="0"/>
                <a:cs typeface="Times New Roman" pitchFamily="18" charset="0"/>
              </a:rPr>
              <a:t>. В більшості випадків, українські вузи надають у інформаційних пакетах лише інформацію про сам заклад з різним рівнем детальності подання інформації. </a:t>
            </a:r>
          </a:p>
          <a:p>
            <a:endParaRPr lang="uk-UA" dirty="0"/>
          </a:p>
        </p:txBody>
      </p:sp>
    </p:spTree>
    <p:extLst>
      <p:ext uri="{BB962C8B-B14F-4D97-AF65-F5344CB8AC3E}">
        <p14:creationId xmlns:p14="http://schemas.microsoft.com/office/powerpoint/2010/main" val="2528205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9" y="1916832"/>
            <a:ext cx="6624735" cy="4941168"/>
          </a:xfrm>
        </p:spPr>
        <p:txBody>
          <a:bodyPr>
            <a:noAutofit/>
          </a:bodyPr>
          <a:lstStyle/>
          <a:p>
            <a:r>
              <a:rPr lang="uk-UA" sz="1600" dirty="0" smtClean="0">
                <a:latin typeface="Times New Roman" pitchFamily="18" charset="0"/>
                <a:cs typeface="Times New Roman" pitchFamily="18" charset="0"/>
              </a:rPr>
              <a:t> Кваліфікація, що присвоюється;</a:t>
            </a:r>
          </a:p>
          <a:p>
            <a:r>
              <a:rPr lang="uk-UA" sz="1600" dirty="0" smtClean="0">
                <a:latin typeface="Times New Roman" pitchFamily="18" charset="0"/>
                <a:cs typeface="Times New Roman" pitchFamily="18" charset="0"/>
              </a:rPr>
              <a:t> Рівень кваліфікації;</a:t>
            </a:r>
          </a:p>
          <a:p>
            <a:r>
              <a:rPr lang="uk-UA" sz="1600" dirty="0" smtClean="0">
                <a:latin typeface="Times New Roman" pitchFamily="18" charset="0"/>
                <a:cs typeface="Times New Roman" pitchFamily="18" charset="0"/>
              </a:rPr>
              <a:t> Спеціальні вимоги до зарахування;</a:t>
            </a:r>
          </a:p>
          <a:p>
            <a:r>
              <a:rPr lang="uk-UA" sz="1600" dirty="0" smtClean="0">
                <a:latin typeface="Times New Roman" pitchFamily="18" charset="0"/>
                <a:cs typeface="Times New Roman" pitchFamily="18" charset="0"/>
              </a:rPr>
              <a:t> Спеціальні положення (умови) про визнання попереднього</a:t>
            </a:r>
          </a:p>
          <a:p>
            <a:r>
              <a:rPr lang="uk-UA" sz="1600" dirty="0" smtClean="0">
                <a:latin typeface="Times New Roman" pitchFamily="18" charset="0"/>
                <a:cs typeface="Times New Roman" pitchFamily="18" charset="0"/>
              </a:rPr>
              <a:t>навчання (формального, неформального, неофіційного);</a:t>
            </a:r>
          </a:p>
          <a:p>
            <a:r>
              <a:rPr lang="uk-UA" sz="1600" dirty="0" smtClean="0">
                <a:latin typeface="Times New Roman" pitchFamily="18" charset="0"/>
                <a:cs typeface="Times New Roman" pitchFamily="18" charset="0"/>
              </a:rPr>
              <a:t> Нормативні вимоги і регуляторні положення;</a:t>
            </a:r>
          </a:p>
          <a:p>
            <a:r>
              <a:rPr lang="uk-UA" sz="1600" dirty="0" smtClean="0">
                <a:latin typeface="Times New Roman" pitchFamily="18" charset="0"/>
                <a:cs typeface="Times New Roman" pitchFamily="18" charset="0"/>
              </a:rPr>
              <a:t> Профіль програми;</a:t>
            </a:r>
          </a:p>
          <a:p>
            <a:r>
              <a:rPr lang="uk-UA" sz="1600" dirty="0" smtClean="0">
                <a:latin typeface="Times New Roman" pitchFamily="18" charset="0"/>
                <a:cs typeface="Times New Roman" pitchFamily="18" charset="0"/>
              </a:rPr>
              <a:t> Ключові результати навчання;</a:t>
            </a:r>
          </a:p>
          <a:p>
            <a:r>
              <a:rPr lang="uk-UA" sz="1600" dirty="0" smtClean="0">
                <a:latin typeface="Times New Roman" pitchFamily="18" charset="0"/>
                <a:cs typeface="Times New Roman" pitchFamily="18" charset="0"/>
              </a:rPr>
              <a:t> Професійні профілі випускників з прикладами;</a:t>
            </a:r>
          </a:p>
          <a:p>
            <a:r>
              <a:rPr lang="uk-UA" sz="1600" dirty="0" smtClean="0">
                <a:latin typeface="Times New Roman" pitchFamily="18" charset="0"/>
                <a:cs typeface="Times New Roman" pitchFamily="18" charset="0"/>
              </a:rPr>
              <a:t> Доступ до подальшого навчання;</a:t>
            </a:r>
          </a:p>
          <a:p>
            <a:r>
              <a:rPr lang="uk-UA" sz="1600" dirty="0" smtClean="0">
                <a:latin typeface="Times New Roman" pitchFamily="18" charset="0"/>
                <a:cs typeface="Times New Roman" pitchFamily="18" charset="0"/>
              </a:rPr>
              <a:t> Діаграма структури курсу в кредитах ЄКТС (60 на навчальний</a:t>
            </a:r>
          </a:p>
          <a:p>
            <a:r>
              <a:rPr lang="uk-UA" sz="1600" dirty="0" smtClean="0">
                <a:latin typeface="Times New Roman" pitchFamily="18" charset="0"/>
                <a:cs typeface="Times New Roman" pitchFamily="18" charset="0"/>
              </a:rPr>
              <a:t>рік);</a:t>
            </a:r>
          </a:p>
          <a:p>
            <a:r>
              <a:rPr lang="uk-UA" sz="1600" dirty="0" smtClean="0">
                <a:latin typeface="Times New Roman" pitchFamily="18" charset="0"/>
                <a:cs typeface="Times New Roman" pitchFamily="18" charset="0"/>
              </a:rPr>
              <a:t> Положення про екзамени, оцінювання і оцінки;</a:t>
            </a:r>
          </a:p>
          <a:p>
            <a:r>
              <a:rPr lang="uk-UA" sz="1600" dirty="0" smtClean="0">
                <a:latin typeface="Times New Roman" pitchFamily="18" charset="0"/>
                <a:cs typeface="Times New Roman" pitchFamily="18" charset="0"/>
              </a:rPr>
              <a:t> Вимоги до випуску (закінчення навчання) (навчального закладу);</a:t>
            </a:r>
          </a:p>
          <a:p>
            <a:r>
              <a:rPr lang="uk-UA" sz="1600" dirty="0" smtClean="0">
                <a:latin typeface="Times New Roman" pitchFamily="18" charset="0"/>
                <a:cs typeface="Times New Roman" pitchFamily="18" charset="0"/>
              </a:rPr>
              <a:t> Форма навчання (денна (повна), заочна, вечірня (часткова));</a:t>
            </a:r>
          </a:p>
          <a:p>
            <a:r>
              <a:rPr lang="uk-UA" sz="1600" dirty="0" smtClean="0">
                <a:latin typeface="Times New Roman" pitchFamily="18" charset="0"/>
                <a:cs typeface="Times New Roman" pitchFamily="18" charset="0"/>
              </a:rPr>
              <a:t> Директор програми або відповідна посадова особа.</a:t>
            </a:r>
            <a:endParaRPr lang="uk-UA" sz="16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r>
              <a:rPr lang="uk-UA" sz="4000" b="1" dirty="0">
                <a:solidFill>
                  <a:srgbClr val="FFFF00"/>
                </a:solidFill>
                <a:latin typeface="Arial Black" pitchFamily="34" charset="0"/>
              </a:rPr>
              <a:t>Інформація про навчальну програму</a:t>
            </a: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47182"/>
          <a:stretch/>
        </p:blipFill>
        <p:spPr>
          <a:xfrm>
            <a:off x="6275520" y="3761656"/>
            <a:ext cx="2893430" cy="3096344"/>
          </a:xfrm>
          <a:prstGeom prst="rect">
            <a:avLst/>
          </a:prstGeom>
        </p:spPr>
      </p:pic>
    </p:spTree>
    <p:extLst>
      <p:ext uri="{BB962C8B-B14F-4D97-AF65-F5344CB8AC3E}">
        <p14:creationId xmlns:p14="http://schemas.microsoft.com/office/powerpoint/2010/main" val="2371183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844824"/>
            <a:ext cx="7272808" cy="4752528"/>
          </a:xfrm>
        </p:spPr>
        <p:txBody>
          <a:bodyPr>
            <a:noAutofit/>
          </a:bodyPr>
          <a:lstStyle/>
          <a:p>
            <a:r>
              <a:rPr lang="uk-UA" b="1" dirty="0" smtClean="0">
                <a:latin typeface="Times New Roman" pitchFamily="18" charset="0"/>
                <a:cs typeface="Times New Roman" pitchFamily="18" charset="0"/>
              </a:rPr>
              <a:t> Назва модуля;</a:t>
            </a:r>
          </a:p>
          <a:p>
            <a:r>
              <a:rPr lang="uk-UA" b="1" dirty="0" smtClean="0">
                <a:latin typeface="Times New Roman" pitchFamily="18" charset="0"/>
                <a:cs typeface="Times New Roman" pitchFamily="18" charset="0"/>
              </a:rPr>
              <a:t> Код модуля;</a:t>
            </a:r>
          </a:p>
          <a:p>
            <a:r>
              <a:rPr lang="uk-UA" b="1" dirty="0" smtClean="0">
                <a:latin typeface="Times New Roman" pitchFamily="18" charset="0"/>
                <a:cs typeface="Times New Roman" pitchFamily="18" charset="0"/>
              </a:rPr>
              <a:t> Тип модуля (обов’язковий, факультативний);</a:t>
            </a:r>
          </a:p>
          <a:p>
            <a:r>
              <a:rPr lang="uk-UA" b="1" dirty="0" smtClean="0">
                <a:latin typeface="Times New Roman" pitchFamily="18" charset="0"/>
                <a:cs typeface="Times New Roman" pitchFamily="18" charset="0"/>
              </a:rPr>
              <a:t> Рівень модуля (напр. першого, другого, третього циклу; підрівень, якщо необхідно);</a:t>
            </a:r>
          </a:p>
          <a:p>
            <a:r>
              <a:rPr lang="uk-UA" b="1" dirty="0" smtClean="0">
                <a:latin typeface="Times New Roman" pitchFamily="18" charset="0"/>
                <a:cs typeface="Times New Roman" pitchFamily="18" charset="0"/>
              </a:rPr>
              <a:t> Рік навчання (якщо необхідно);</a:t>
            </a:r>
          </a:p>
          <a:p>
            <a:r>
              <a:rPr lang="uk-UA" b="1" dirty="0" smtClean="0">
                <a:latin typeface="Times New Roman" pitchFamily="18" charset="0"/>
                <a:cs typeface="Times New Roman" pitchFamily="18" charset="0"/>
              </a:rPr>
              <a:t> Семестр/триместр, в яких викладається модуль;</a:t>
            </a:r>
          </a:p>
          <a:p>
            <a:r>
              <a:rPr lang="uk-UA" b="1" dirty="0" smtClean="0">
                <a:latin typeface="Times New Roman" pitchFamily="18" charset="0"/>
                <a:cs typeface="Times New Roman" pitchFamily="18" charset="0"/>
              </a:rPr>
              <a:t> Кількість кредитів ЄКТС, що присвоюються;</a:t>
            </a:r>
          </a:p>
          <a:p>
            <a:r>
              <a:rPr lang="uk-UA" b="1" dirty="0" smtClean="0">
                <a:latin typeface="Times New Roman" pitchFamily="18" charset="0"/>
                <a:cs typeface="Times New Roman" pitchFamily="18" charset="0"/>
              </a:rPr>
              <a:t> Ім’я лектора (викладача);</a:t>
            </a:r>
            <a:endParaRPr lang="uk-UA" b="1"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r>
              <a:rPr lang="ru-RU" sz="4000" b="1" dirty="0" err="1">
                <a:solidFill>
                  <a:srgbClr val="FFFF00"/>
                </a:solidFill>
                <a:latin typeface="Arial Black" pitchFamily="34" charset="0"/>
              </a:rPr>
              <a:t>Опис</a:t>
            </a:r>
            <a:r>
              <a:rPr lang="ru-RU" sz="4000" b="1" dirty="0">
                <a:solidFill>
                  <a:srgbClr val="FFFF00"/>
                </a:solidFill>
                <a:latin typeface="Arial Black" pitchFamily="34" charset="0"/>
              </a:rPr>
              <a:t> </a:t>
            </a:r>
            <a:r>
              <a:rPr lang="ru-RU" sz="4000" b="1" dirty="0" err="1">
                <a:solidFill>
                  <a:srgbClr val="FFFF00"/>
                </a:solidFill>
                <a:latin typeface="Arial Black" pitchFamily="34" charset="0"/>
              </a:rPr>
              <a:t>окремих</a:t>
            </a:r>
            <a:r>
              <a:rPr lang="ru-RU" sz="4000" b="1" dirty="0">
                <a:solidFill>
                  <a:srgbClr val="FFFF00"/>
                </a:solidFill>
                <a:latin typeface="Arial Black" pitchFamily="34" charset="0"/>
              </a:rPr>
              <a:t> </a:t>
            </a:r>
            <a:r>
              <a:rPr lang="ru-RU" sz="4000" b="1" dirty="0" err="1">
                <a:solidFill>
                  <a:srgbClr val="FFFF00"/>
                </a:solidFill>
                <a:latin typeface="Arial Black" pitchFamily="34" charset="0"/>
              </a:rPr>
              <a:t>модулів</a:t>
            </a:r>
            <a:r>
              <a:rPr lang="ru-RU" sz="4000" b="1" dirty="0">
                <a:solidFill>
                  <a:srgbClr val="FFFF00"/>
                </a:solidFill>
                <a:latin typeface="Arial Black" pitchFamily="34" charset="0"/>
              </a:rPr>
              <a:t> (</a:t>
            </a:r>
            <a:r>
              <a:rPr lang="ru-RU" sz="4000" b="1" dirty="0" err="1">
                <a:solidFill>
                  <a:srgbClr val="FFFF00"/>
                </a:solidFill>
                <a:latin typeface="Arial Black" pitchFamily="34" charset="0"/>
              </a:rPr>
              <a:t>навчальних</a:t>
            </a:r>
            <a:r>
              <a:rPr lang="ru-RU" sz="4000" b="1" dirty="0">
                <a:solidFill>
                  <a:srgbClr val="FFFF00"/>
                </a:solidFill>
                <a:latin typeface="Arial Black" pitchFamily="34" charset="0"/>
              </a:rPr>
              <a:t> </a:t>
            </a:r>
            <a:r>
              <a:rPr lang="ru-RU" sz="4000" b="1" dirty="0" err="1">
                <a:solidFill>
                  <a:srgbClr val="FFFF00"/>
                </a:solidFill>
                <a:latin typeface="Arial Black" pitchFamily="34" charset="0"/>
              </a:rPr>
              <a:t>дисциплін</a:t>
            </a:r>
            <a:r>
              <a:rPr lang="ru-RU" sz="4000" b="1" dirty="0" smtClean="0">
                <a:solidFill>
                  <a:srgbClr val="FFFF00"/>
                </a:solidFill>
                <a:latin typeface="Arial Black" pitchFamily="34" charset="0"/>
              </a:rPr>
              <a:t>)</a:t>
            </a:r>
            <a:r>
              <a:rPr lang="en-US" sz="4000" b="1" dirty="0" smtClean="0">
                <a:solidFill>
                  <a:srgbClr val="FFFF00"/>
                </a:solidFill>
                <a:latin typeface="Arial Black" pitchFamily="34" charset="0"/>
              </a:rPr>
              <a:t>-1</a:t>
            </a:r>
            <a:endParaRPr lang="uk-UA" sz="4000" b="1" dirty="0">
              <a:solidFill>
                <a:srgbClr val="FFFF00"/>
              </a:solidFill>
              <a:latin typeface="Arial Black"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144" y="3789040"/>
            <a:ext cx="1866900" cy="2447925"/>
          </a:xfrm>
          <a:prstGeom prst="rect">
            <a:avLst/>
          </a:prstGeom>
        </p:spPr>
      </p:pic>
    </p:spTree>
    <p:extLst>
      <p:ext uri="{BB962C8B-B14F-4D97-AF65-F5344CB8AC3E}">
        <p14:creationId xmlns:p14="http://schemas.microsoft.com/office/powerpoint/2010/main" val="2838037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699792" y="2420888"/>
            <a:ext cx="6444208" cy="4437112"/>
          </a:xfrm>
        </p:spPr>
        <p:txBody>
          <a:bodyPr>
            <a:normAutofit lnSpcReduction="10000"/>
          </a:bodyPr>
          <a:lstStyle/>
          <a:p>
            <a:r>
              <a:rPr lang="uk-UA" b="1" dirty="0" smtClean="0">
                <a:latin typeface="Times New Roman" pitchFamily="18" charset="0"/>
                <a:cs typeface="Times New Roman" pitchFamily="18" charset="0"/>
              </a:rPr>
              <a:t>Результати навчання модуля;</a:t>
            </a:r>
          </a:p>
          <a:p>
            <a:r>
              <a:rPr lang="uk-UA" b="1" dirty="0" smtClean="0">
                <a:latin typeface="Times New Roman" pitchFamily="18" charset="0"/>
                <a:cs typeface="Times New Roman" pitchFamily="18" charset="0"/>
              </a:rPr>
              <a:t> Спосіб навчання (аудиторне, дистанційне навчання);</a:t>
            </a:r>
          </a:p>
          <a:p>
            <a:r>
              <a:rPr lang="uk-UA" b="1" dirty="0" smtClean="0">
                <a:latin typeface="Times New Roman" pitchFamily="18" charset="0"/>
                <a:cs typeface="Times New Roman" pitchFamily="18" charset="0"/>
              </a:rPr>
              <a:t> Необхідні обов’язкові попередні та супутні модулі (</a:t>
            </a:r>
            <a:r>
              <a:rPr lang="uk-UA" b="1" dirty="0" err="1" smtClean="0">
                <a:latin typeface="Times New Roman" pitchFamily="18" charset="0"/>
                <a:cs typeface="Times New Roman" pitchFamily="18" charset="0"/>
              </a:rPr>
              <a:t>пререквізити</a:t>
            </a:r>
            <a:r>
              <a:rPr lang="uk-UA" b="1" dirty="0" smtClean="0">
                <a:latin typeface="Times New Roman" pitchFamily="18" charset="0"/>
                <a:cs typeface="Times New Roman" pitchFamily="18" charset="0"/>
              </a:rPr>
              <a:t> і </a:t>
            </a:r>
            <a:r>
              <a:rPr lang="uk-UA" b="1" dirty="0" err="1" smtClean="0">
                <a:latin typeface="Times New Roman" pitchFamily="18" charset="0"/>
                <a:cs typeface="Times New Roman" pitchFamily="18" charset="0"/>
              </a:rPr>
              <a:t>кореквізити</a:t>
            </a:r>
            <a:r>
              <a:rPr lang="uk-UA" b="1" dirty="0" smtClean="0">
                <a:latin typeface="Times New Roman" pitchFamily="18" charset="0"/>
                <a:cs typeface="Times New Roman" pitchFamily="18" charset="0"/>
              </a:rPr>
              <a:t>);</a:t>
            </a:r>
          </a:p>
          <a:p>
            <a:r>
              <a:rPr lang="uk-UA" b="1" dirty="0" smtClean="0">
                <a:latin typeface="Times New Roman" pitchFamily="18" charset="0"/>
                <a:cs typeface="Times New Roman" pitchFamily="18" charset="0"/>
              </a:rPr>
              <a:t> Зміст навчальної дисципліни (курсу);</a:t>
            </a:r>
          </a:p>
          <a:p>
            <a:r>
              <a:rPr lang="uk-UA" b="1" dirty="0" smtClean="0">
                <a:latin typeface="Times New Roman" pitchFamily="18" charset="0"/>
                <a:cs typeface="Times New Roman" pitchFamily="18" charset="0"/>
              </a:rPr>
              <a:t> Рекомендована література;</a:t>
            </a:r>
          </a:p>
          <a:p>
            <a:r>
              <a:rPr lang="uk-UA" b="1" dirty="0" smtClean="0">
                <a:latin typeface="Times New Roman" pitchFamily="18" charset="0"/>
                <a:cs typeface="Times New Roman" pitchFamily="18" charset="0"/>
              </a:rPr>
              <a:t> Запланована навчальна діяльність та методи навчання;</a:t>
            </a:r>
          </a:p>
          <a:p>
            <a:r>
              <a:rPr lang="uk-UA" b="1" dirty="0" smtClean="0">
                <a:latin typeface="Times New Roman" pitchFamily="18" charset="0"/>
                <a:cs typeface="Times New Roman" pitchFamily="18" charset="0"/>
              </a:rPr>
              <a:t> Методи і критерії оцінювання ;</a:t>
            </a:r>
          </a:p>
          <a:p>
            <a:r>
              <a:rPr lang="uk-UA" b="1" dirty="0" smtClean="0">
                <a:latin typeface="Times New Roman" pitchFamily="18" charset="0"/>
                <a:cs typeface="Times New Roman" pitchFamily="18" charset="0"/>
              </a:rPr>
              <a:t> Мова навчання.</a:t>
            </a:r>
          </a:p>
          <a:p>
            <a:endParaRPr lang="uk-UA" b="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b="1" dirty="0" err="1">
                <a:solidFill>
                  <a:srgbClr val="FFFF00"/>
                </a:solidFill>
                <a:latin typeface="Arial Black" pitchFamily="34" charset="0"/>
              </a:rPr>
              <a:t>Опис</a:t>
            </a:r>
            <a:r>
              <a:rPr lang="ru-RU" b="1" dirty="0">
                <a:solidFill>
                  <a:srgbClr val="FFFF00"/>
                </a:solidFill>
                <a:latin typeface="Arial Black" pitchFamily="34" charset="0"/>
              </a:rPr>
              <a:t> </a:t>
            </a:r>
            <a:r>
              <a:rPr lang="ru-RU" b="1" dirty="0" err="1">
                <a:solidFill>
                  <a:srgbClr val="FFFF00"/>
                </a:solidFill>
                <a:latin typeface="Arial Black" pitchFamily="34" charset="0"/>
              </a:rPr>
              <a:t>окремих</a:t>
            </a:r>
            <a:r>
              <a:rPr lang="ru-RU" b="1" dirty="0">
                <a:solidFill>
                  <a:srgbClr val="FFFF00"/>
                </a:solidFill>
                <a:latin typeface="Arial Black" pitchFamily="34" charset="0"/>
              </a:rPr>
              <a:t> </a:t>
            </a:r>
            <a:r>
              <a:rPr lang="ru-RU" b="1" dirty="0" err="1">
                <a:solidFill>
                  <a:srgbClr val="FFFF00"/>
                </a:solidFill>
                <a:latin typeface="Arial Black" pitchFamily="34" charset="0"/>
              </a:rPr>
              <a:t>модулів</a:t>
            </a:r>
            <a:r>
              <a:rPr lang="ru-RU" b="1" dirty="0">
                <a:solidFill>
                  <a:srgbClr val="FFFF00"/>
                </a:solidFill>
                <a:latin typeface="Arial Black" pitchFamily="34" charset="0"/>
              </a:rPr>
              <a:t> (</a:t>
            </a:r>
            <a:r>
              <a:rPr lang="ru-RU" b="1" dirty="0" err="1">
                <a:solidFill>
                  <a:srgbClr val="FFFF00"/>
                </a:solidFill>
                <a:latin typeface="Arial Black" pitchFamily="34" charset="0"/>
              </a:rPr>
              <a:t>навчальних</a:t>
            </a:r>
            <a:r>
              <a:rPr lang="ru-RU" b="1" dirty="0">
                <a:solidFill>
                  <a:srgbClr val="FFFF00"/>
                </a:solidFill>
                <a:latin typeface="Arial Black" pitchFamily="34" charset="0"/>
              </a:rPr>
              <a:t> </a:t>
            </a:r>
            <a:r>
              <a:rPr lang="ru-RU" b="1" dirty="0" err="1">
                <a:solidFill>
                  <a:srgbClr val="FFFF00"/>
                </a:solidFill>
                <a:latin typeface="Arial Black" pitchFamily="34" charset="0"/>
              </a:rPr>
              <a:t>дисциплін</a:t>
            </a:r>
            <a:r>
              <a:rPr lang="ru-RU" b="1" dirty="0" smtClean="0">
                <a:solidFill>
                  <a:srgbClr val="FFFF00"/>
                </a:solidFill>
                <a:latin typeface="Arial Black" pitchFamily="34" charset="0"/>
              </a:rPr>
              <a:t>)-2</a:t>
            </a:r>
            <a:endParaRPr lang="uk-UA"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212976"/>
            <a:ext cx="1866900" cy="2447925"/>
          </a:xfrm>
          <a:prstGeom prst="rect">
            <a:avLst/>
          </a:prstGeom>
        </p:spPr>
      </p:pic>
    </p:spTree>
    <p:extLst>
      <p:ext uri="{BB962C8B-B14F-4D97-AF65-F5344CB8AC3E}">
        <p14:creationId xmlns:p14="http://schemas.microsoft.com/office/powerpoint/2010/main" val="910996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226" y="2204864"/>
            <a:ext cx="7292078" cy="4653136"/>
          </a:xfrm>
        </p:spPr>
        <p:txBody>
          <a:bodyPr>
            <a:noAutofit/>
          </a:bodyPr>
          <a:lstStyle/>
          <a:p>
            <a:r>
              <a:rPr lang="uk-UA" dirty="0" smtClean="0">
                <a:latin typeface="Times New Roman" pitchFamily="18" charset="0"/>
                <a:cs typeface="Times New Roman" pitchFamily="18" charset="0"/>
              </a:rPr>
              <a:t>Сайт </a:t>
            </a:r>
            <a:r>
              <a:rPr lang="uk-UA" dirty="0">
                <a:latin typeface="Times New Roman" pitchFamily="18" charset="0"/>
                <a:cs typeface="Times New Roman" pitchFamily="18" charset="0"/>
              </a:rPr>
              <a:t>має бути підготовлений для інтеграції із сайтом університету з посиланням з головної сторінки сайту і функціонувати як окремий елемент у режимі вільного </a:t>
            </a:r>
            <a:r>
              <a:rPr lang="uk-UA" dirty="0" smtClean="0">
                <a:latin typeface="Times New Roman" pitchFamily="18" charset="0"/>
                <a:cs typeface="Times New Roman" pitchFamily="18" charset="0"/>
              </a:rPr>
              <a:t>доступу</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з підтримкою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uk-UA" dirty="0" smtClean="0">
                <a:latin typeface="Times New Roman" pitchFamily="18" charset="0"/>
                <a:cs typeface="Times New Roman" pitchFamily="18" charset="0"/>
              </a:rPr>
              <a:t>архівних копій минулих </a:t>
            </a:r>
            <a:r>
              <a:rPr lang="uk-UA" dirty="0">
                <a:latin typeface="Times New Roman" pitchFamily="18" charset="0"/>
                <a:cs typeface="Times New Roman" pitchFamily="18" charset="0"/>
              </a:rPr>
              <a:t>років</a:t>
            </a:r>
            <a:r>
              <a:rPr lang="uk-UA" dirty="0" smtClean="0">
                <a:latin typeface="Times New Roman" pitchFamily="18" charset="0"/>
                <a:cs typeface="Times New Roman" pitchFamily="18" charset="0"/>
              </a:rPr>
              <a:t>.</a:t>
            </a:r>
          </a:p>
          <a:p>
            <a:endParaRPr lang="uk-UA" dirty="0">
              <a:latin typeface="Times New Roman" pitchFamily="18" charset="0"/>
              <a:cs typeface="Times New Roman" pitchFamily="18" charset="0"/>
            </a:endParaRPr>
          </a:p>
          <a:p>
            <a:r>
              <a:rPr lang="uk-UA" dirty="0" smtClean="0">
                <a:latin typeface="Times New Roman" pitchFamily="18" charset="0"/>
                <a:cs typeface="Times New Roman" pitchFamily="18" charset="0"/>
              </a:rPr>
              <a:t>На </a:t>
            </a:r>
            <a:r>
              <a:rPr lang="uk-UA" dirty="0">
                <a:latin typeface="Times New Roman" pitchFamily="18" charset="0"/>
                <a:cs typeface="Times New Roman" pitchFamily="18" charset="0"/>
              </a:rPr>
              <a:t>сайті мають бути представлені необхідні елементи інформаційного пакету. При виборі структурного підрозділу необхідно виводити інформацію про назву підрозділу, його контакти, характеристику, навчальні плани, список кафедр, список дисциплін.</a:t>
            </a:r>
          </a:p>
          <a:p>
            <a:endParaRPr lang="uk-UA" dirty="0">
              <a:latin typeface="Times New Roman" pitchFamily="18" charset="0"/>
              <a:cs typeface="Times New Roman" pitchFamily="18" charset="0"/>
            </a:endParaRPr>
          </a:p>
        </p:txBody>
      </p:sp>
      <p:sp>
        <p:nvSpPr>
          <p:cNvPr id="2" name="Заголовок 1"/>
          <p:cNvSpPr>
            <a:spLocks noGrp="1"/>
          </p:cNvSpPr>
          <p:nvPr>
            <p:ph type="title"/>
          </p:nvPr>
        </p:nvSpPr>
        <p:spPr>
          <a:xfrm>
            <a:off x="323528" y="338328"/>
            <a:ext cx="8568952" cy="1506496"/>
          </a:xfrm>
        </p:spPr>
        <p:txBody>
          <a:bodyPr>
            <a:noAutofit/>
          </a:bodyPr>
          <a:lstStyle/>
          <a:p>
            <a:r>
              <a:rPr lang="uk-UA" sz="3000" b="1" dirty="0">
                <a:solidFill>
                  <a:srgbClr val="FFFF00"/>
                </a:solidFill>
                <a:latin typeface="Arial Black" pitchFamily="34" charset="0"/>
              </a:rPr>
              <a:t>Розробка інформаційного пакету у Київському національному університеті імені Тараса Шевченка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426" y="3429000"/>
            <a:ext cx="2448272" cy="2448272"/>
          </a:xfrm>
          <a:prstGeom prst="rect">
            <a:avLst/>
          </a:prstGeom>
        </p:spPr>
      </p:pic>
    </p:spTree>
    <p:extLst>
      <p:ext uri="{BB962C8B-B14F-4D97-AF65-F5344CB8AC3E}">
        <p14:creationId xmlns:p14="http://schemas.microsoft.com/office/powerpoint/2010/main" val="2939128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Форма хвиль">
  <a:themeElements>
    <a:clrScheme name="Форма хвиль">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Форма хвиль">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Форма хвиль">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TotalTime>
  <Words>1897</Words>
  <Application>Microsoft Office PowerPoint</Application>
  <PresentationFormat>Екран (4:3)</PresentationFormat>
  <Paragraphs>210</Paragraphs>
  <Slides>38</Slides>
  <Notes>28</Notes>
  <HiddenSlides>0</HiddenSlides>
  <MMClips>0</MMClips>
  <ScaleCrop>false</ScaleCrop>
  <HeadingPairs>
    <vt:vector size="4" baseType="variant">
      <vt:variant>
        <vt:lpstr>Тема</vt:lpstr>
      </vt:variant>
      <vt:variant>
        <vt:i4>1</vt:i4>
      </vt:variant>
      <vt:variant>
        <vt:lpstr>Заголовки слайдів</vt:lpstr>
      </vt:variant>
      <vt:variant>
        <vt:i4>38</vt:i4>
      </vt:variant>
    </vt:vector>
  </HeadingPairs>
  <TitlesOfParts>
    <vt:vector size="39" baseType="lpstr">
      <vt:lpstr>Форма хвиль</vt:lpstr>
      <vt:lpstr>Інформаційний пакет ВНЗ. Розвиток навчальних програм: зв’язок досліджень і навчання</vt:lpstr>
      <vt:lpstr>ПРОБЛЕМИ ЗАПРОВАДЖЕННЯ ЄКТС В УКРАЇНІ</vt:lpstr>
      <vt:lpstr>Ключові документи ЄКТС</vt:lpstr>
      <vt:lpstr>Інформаційні пакети</vt:lpstr>
      <vt:lpstr>Проблеми з впровадженням в Україні</vt:lpstr>
      <vt:lpstr>Інформація про навчальну програму</vt:lpstr>
      <vt:lpstr>Опис окремих модулів (навчальних дисциплін)-1</vt:lpstr>
      <vt:lpstr>Опис окремих модулів (навчальних дисциплін)-2</vt:lpstr>
      <vt:lpstr>Розробка інформаційного пакету у Київському національному університеті імені Тараса Шевченка</vt:lpstr>
      <vt:lpstr>Розробка інформаційного пакету у Київському національному університеті імені Тараса Шевченка-2</vt:lpstr>
      <vt:lpstr>«Положення про  шифр дисципліни»</vt:lpstr>
      <vt:lpstr>Презентація PowerPoint</vt:lpstr>
      <vt:lpstr>Додаткові функції</vt:lpstr>
      <vt:lpstr>Каталог дисциплін</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Проблеми заповнення</vt:lpstr>
      <vt:lpstr>Незаповнені дисципліни</vt:lpstr>
      <vt:lpstr>Адміністрування</vt:lpstr>
      <vt:lpstr>Розвиток навчальних програм у контексті освіти, основаної на дослідженнях </vt:lpstr>
      <vt:lpstr>Research-based education</vt:lpstr>
      <vt:lpstr>Ідеї Гумбольдта</vt:lpstr>
      <vt:lpstr>Точки зору студентів</vt:lpstr>
      <vt:lpstr>Точки зору науковців</vt:lpstr>
      <vt:lpstr>Точка зору університету  (на прикладі університету м. Відень)</vt:lpstr>
      <vt:lpstr>Результати аналізу</vt:lpstr>
      <vt:lpstr>Основна ідея RBE</vt:lpstr>
      <vt:lpstr>Класифікація методів авчання за Healey (2005)</vt:lpstr>
      <vt:lpstr>Пропозиції (Єреван-2012)</vt:lpstr>
      <vt:lpstr>RBE: розвиток навичок</vt:lpstr>
      <vt:lpstr>Проблеми RBE</vt:lpstr>
      <vt:lpstr>Приклади RBE</vt:lpstr>
      <vt:lpstr>Дякую за увагу!</vt:lpstr>
    </vt:vector>
  </TitlesOfParts>
  <Company>StAn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Інформаційний пакет ВНЗ. Розвиток навчальних програм: зв’язок досліджень і навчання</dc:title>
  <dc:creator>Stavytskyy</dc:creator>
  <cp:lastModifiedBy>Stavytskyy </cp:lastModifiedBy>
  <cp:revision>2</cp:revision>
  <dcterms:created xsi:type="dcterms:W3CDTF">2013-06-19T12:11:18Z</dcterms:created>
  <dcterms:modified xsi:type="dcterms:W3CDTF">2013-06-19T12:24:57Z</dcterms:modified>
</cp:coreProperties>
</file>